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 id="2147483763" r:id="rId5"/>
    <p:sldMasterId id="2147483777" r:id="rId6"/>
    <p:sldMasterId id="2147483804" r:id="rId7"/>
    <p:sldMasterId id="2147483820" r:id="rId8"/>
  </p:sldMasterIdLst>
  <p:notesMasterIdLst>
    <p:notesMasterId r:id="rId46"/>
  </p:notesMasterIdLst>
  <p:sldIdLst>
    <p:sldId id="10167" r:id="rId9"/>
    <p:sldId id="10274" r:id="rId10"/>
    <p:sldId id="10161" r:id="rId11"/>
    <p:sldId id="10267" r:id="rId12"/>
    <p:sldId id="10270" r:id="rId13"/>
    <p:sldId id="10275" r:id="rId14"/>
    <p:sldId id="266" r:id="rId15"/>
    <p:sldId id="263" r:id="rId16"/>
    <p:sldId id="264" r:id="rId17"/>
    <p:sldId id="10159" r:id="rId18"/>
    <p:sldId id="10276" r:id="rId19"/>
    <p:sldId id="8487" r:id="rId20"/>
    <p:sldId id="9848" r:id="rId21"/>
    <p:sldId id="1621" r:id="rId22"/>
    <p:sldId id="4631" r:id="rId23"/>
    <p:sldId id="4632" r:id="rId24"/>
    <p:sldId id="4633" r:id="rId25"/>
    <p:sldId id="4634" r:id="rId26"/>
    <p:sldId id="4637" r:id="rId27"/>
    <p:sldId id="4682" r:id="rId28"/>
    <p:sldId id="4684" r:id="rId29"/>
    <p:sldId id="1608" r:id="rId30"/>
    <p:sldId id="9981" r:id="rId31"/>
    <p:sldId id="9883" r:id="rId32"/>
    <p:sldId id="9857" r:id="rId33"/>
    <p:sldId id="9877" r:id="rId34"/>
    <p:sldId id="10265" r:id="rId35"/>
    <p:sldId id="9879" r:id="rId36"/>
    <p:sldId id="9880" r:id="rId37"/>
    <p:sldId id="9881" r:id="rId38"/>
    <p:sldId id="4691" r:id="rId39"/>
    <p:sldId id="10162" r:id="rId40"/>
    <p:sldId id="10277" r:id="rId41"/>
    <p:sldId id="10280" r:id="rId42"/>
    <p:sldId id="10273" r:id="rId43"/>
    <p:sldId id="10278" r:id="rId44"/>
    <p:sldId id="102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10274"/>
            <p14:sldId id="10161"/>
            <p14:sldId id="10267"/>
            <p14:sldId id="10270"/>
            <p14:sldId id="10275"/>
            <p14:sldId id="266"/>
            <p14:sldId id="263"/>
            <p14:sldId id="264"/>
            <p14:sldId id="10159"/>
            <p14:sldId id="10276"/>
            <p14:sldId id="8487"/>
            <p14:sldId id="9848"/>
            <p14:sldId id="1621"/>
            <p14:sldId id="4631"/>
            <p14:sldId id="4632"/>
            <p14:sldId id="4633"/>
            <p14:sldId id="4634"/>
            <p14:sldId id="4637"/>
            <p14:sldId id="4682"/>
            <p14:sldId id="4684"/>
            <p14:sldId id="1608"/>
            <p14:sldId id="9981"/>
            <p14:sldId id="9883"/>
            <p14:sldId id="9857"/>
            <p14:sldId id="9877"/>
            <p14:sldId id="10265"/>
            <p14:sldId id="9879"/>
            <p14:sldId id="9880"/>
            <p14:sldId id="9881"/>
            <p14:sldId id="4691"/>
            <p14:sldId id="10162"/>
            <p14:sldId id="10277"/>
            <p14:sldId id="10280"/>
            <p14:sldId id="10273"/>
            <p14:sldId id="10278"/>
            <p14:sldId id="10279"/>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751" autoAdjust="0"/>
  </p:normalViewPr>
  <p:slideViewPr>
    <p:cSldViewPr snapToGrid="0">
      <p:cViewPr varScale="1">
        <p:scale>
          <a:sx n="84" d="100"/>
          <a:sy n="84" d="100"/>
        </p:scale>
        <p:origin x="158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9AA45280-E74B-4F7B-B475-01D754F781E3}">
      <dgm:prSet/>
      <dgm:spPr/>
      <dgm:t>
        <a:bodyPr/>
        <a:lstStyle/>
        <a:p>
          <a:pPr>
            <a:lnSpc>
              <a:spcPct val="100000"/>
            </a:lnSpc>
          </a:pPr>
          <a:r>
            <a:rPr lang="en-US"/>
            <a:t>Model Interpretability / Feature Importance</a:t>
          </a:r>
        </a:p>
      </dgm:t>
    </dgm:pt>
    <dgm:pt modelId="{5D767F72-CC17-4B93-BDE4-3DA96F39BB9A}" type="parTrans" cxnId="{354AE9E6-D923-443C-8180-C45564638F4C}">
      <dgm:prSet/>
      <dgm:spPr/>
      <dgm:t>
        <a:bodyPr/>
        <a:lstStyle/>
        <a:p>
          <a:endParaRPr lang="en-US"/>
        </a:p>
      </dgm:t>
    </dgm:pt>
    <dgm:pt modelId="{EDEBEA2B-7740-4AD1-A7B8-036532666744}" type="sibTrans" cxnId="{354AE9E6-D923-443C-8180-C45564638F4C}">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7" custLinFactNeighborX="-18450" custLinFactNeighborY="-72"/>
      <dgm:spPr/>
    </dgm:pt>
    <dgm:pt modelId="{19297A8B-7BDF-45A8-941B-7AEA6DF28470}" type="pres">
      <dgm:prSet presAssocID="{946AC9AA-265D-419D-BB6A-AF215F709C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7">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7"/>
      <dgm:spPr/>
    </dgm:pt>
    <dgm:pt modelId="{1B142369-F856-4841-8819-F8FCEF38E033}" type="pres">
      <dgm:prSet presAssocID="{42D4F5E4-BFB8-428A-B395-7806B40844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7">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7"/>
      <dgm:spPr/>
    </dgm:pt>
    <dgm:pt modelId="{06AEEA26-5738-4F5E-9A69-33E66589519E}" type="pres">
      <dgm:prSet presAssocID="{68BF649F-05B4-49D6-870F-26647FAF71F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7">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7"/>
      <dgm:spPr/>
    </dgm:pt>
    <dgm:pt modelId="{5710B09F-002B-4142-8357-3E74FBDECDAA}" type="pres">
      <dgm:prSet presAssocID="{423306BE-9A8E-443A-B0EA-6A1F59ACB1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7">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7"/>
      <dgm:spPr/>
    </dgm:pt>
    <dgm:pt modelId="{3CAC0D1E-45FE-4F12-A128-2C926F9254BD}" type="pres">
      <dgm:prSet presAssocID="{6841A3EF-1E53-4007-A218-BCC7B2B35D2C}" presName="iconRect" presStyleLbl="node1" presStyleIdx="4" presStyleCnt="7"/>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7">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7"/>
      <dgm:spPr/>
    </dgm:pt>
    <dgm:pt modelId="{BF490196-316B-4D2F-A662-64BD6C1C6B9D}" type="pres">
      <dgm:prSet presAssocID="{1E4BFFF3-6CF0-4119-A4FF-DBEDF3D04FE6}"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7">
        <dgm:presLayoutVars>
          <dgm:chMax val="0"/>
          <dgm:chPref val="0"/>
        </dgm:presLayoutVars>
      </dgm:prSet>
      <dgm:spPr/>
    </dgm:pt>
    <dgm:pt modelId="{89FE9BE3-E532-4105-BDE3-26F47AE8E88C}" type="pres">
      <dgm:prSet presAssocID="{ABA34292-9DD9-4E36-BE25-99B0105DD223}" presName="sibTrans" presStyleCnt="0"/>
      <dgm:spPr/>
    </dgm:pt>
    <dgm:pt modelId="{A57CBC89-7300-4A31-8D91-E9A498FEA840}" type="pres">
      <dgm:prSet presAssocID="{9AA45280-E74B-4F7B-B475-01D754F781E3}" presName="compNode" presStyleCnt="0"/>
      <dgm:spPr/>
    </dgm:pt>
    <dgm:pt modelId="{CEE21E84-1F17-4D9C-9F3C-D98B8AA0C8DE}" type="pres">
      <dgm:prSet presAssocID="{9AA45280-E74B-4F7B-B475-01D754F781E3}" presName="bgRect" presStyleLbl="bgShp" presStyleIdx="6" presStyleCnt="7"/>
      <dgm:spPr/>
    </dgm:pt>
    <dgm:pt modelId="{5DE17098-D095-4D22-B71A-0FD5C95DEE13}" type="pres">
      <dgm:prSet presAssocID="{9AA45280-E74B-4F7B-B475-01D754F781E3}"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esearch"/>
        </a:ext>
      </dgm:extLst>
    </dgm:pt>
    <dgm:pt modelId="{0C4B607D-8DB4-48E5-8165-51B4850A09AA}" type="pres">
      <dgm:prSet presAssocID="{9AA45280-E74B-4F7B-B475-01D754F781E3}" presName="spaceRect" presStyleCnt="0"/>
      <dgm:spPr/>
    </dgm:pt>
    <dgm:pt modelId="{5DC704BE-7424-4FBA-87AA-303DCABC7FAA}" type="pres">
      <dgm:prSet presAssocID="{9AA45280-E74B-4F7B-B475-01D754F781E3}" presName="parTx" presStyleLbl="revTx" presStyleIdx="6" presStyleCnt="7">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B490BBC8-4182-4088-A038-3D0F71F20EA1}" type="presOf" srcId="{9AA45280-E74B-4F7B-B475-01D754F781E3}" destId="{5DC704BE-7424-4FBA-87AA-303DCABC7FAA}" srcOrd="0" destOrd="0" presId="urn:microsoft.com/office/officeart/2018/2/layout/IconVerticalSolidList"/>
    <dgm:cxn modelId="{A57E39CB-BFB3-431B-BA69-577B196F3FDA}" srcId="{A51B11DF-80E3-4D4E-A060-D2E96DA93EBA}" destId="{42D4F5E4-BFB8-428A-B395-7806B40844C1}" srcOrd="1" destOrd="0" parTransId="{AA93D5FD-C08B-46AB-B64E-0C06A1904815}" sibTransId="{C58F27AE-1EA1-402B-9464-E7BB599B1F9A}"/>
    <dgm:cxn modelId="{354AE9E6-D923-443C-8180-C45564638F4C}" srcId="{A51B11DF-80E3-4D4E-A060-D2E96DA93EBA}" destId="{9AA45280-E74B-4F7B-B475-01D754F781E3}" srcOrd="6" destOrd="0" parTransId="{5D767F72-CC17-4B93-BDE4-3DA96F39BB9A}" sibTransId="{EDEBEA2B-7740-4AD1-A7B8-036532666744}"/>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 modelId="{6236EFF7-68F3-49BC-AFC4-E1933AB720DD}" type="presParOf" srcId="{3AE2B115-4947-4174-96BA-671BBFCEDABE}" destId="{89FE9BE3-E532-4105-BDE3-26F47AE8E88C}" srcOrd="11" destOrd="0" presId="urn:microsoft.com/office/officeart/2018/2/layout/IconVerticalSolidList"/>
    <dgm:cxn modelId="{285ED1A8-C572-441F-BE89-557A47CC0AA0}" type="presParOf" srcId="{3AE2B115-4947-4174-96BA-671BBFCEDABE}" destId="{A57CBC89-7300-4A31-8D91-E9A498FEA840}" srcOrd="12" destOrd="0" presId="urn:microsoft.com/office/officeart/2018/2/layout/IconVerticalSolidList"/>
    <dgm:cxn modelId="{F83FD608-0335-45A6-BC3A-3114F13D739F}" type="presParOf" srcId="{A57CBC89-7300-4A31-8D91-E9A498FEA840}" destId="{CEE21E84-1F17-4D9C-9F3C-D98B8AA0C8DE}" srcOrd="0" destOrd="0" presId="urn:microsoft.com/office/officeart/2018/2/layout/IconVerticalSolidList"/>
    <dgm:cxn modelId="{4A0AA406-A685-41BC-8515-FA8266FFB06F}" type="presParOf" srcId="{A57CBC89-7300-4A31-8D91-E9A498FEA840}" destId="{5DE17098-D095-4D22-B71A-0FD5C95DEE13}" srcOrd="1" destOrd="0" presId="urn:microsoft.com/office/officeart/2018/2/layout/IconVerticalSolidList"/>
    <dgm:cxn modelId="{B74C1EE8-E8EC-4B0B-A271-1F8F54444AE5}" type="presParOf" srcId="{A57CBC89-7300-4A31-8D91-E9A498FEA840}" destId="{0C4B607D-8DB4-48E5-8165-51B4850A09AA}" srcOrd="2" destOrd="0" presId="urn:microsoft.com/office/officeart/2018/2/layout/IconVerticalSolidList"/>
    <dgm:cxn modelId="{F6521B42-F3D9-490A-842A-A19DAAF6C13D}" type="presParOf" srcId="{A57CBC89-7300-4A31-8D91-E9A498FEA840}" destId="{5DC704BE-7424-4FBA-87AA-303DCABC7F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6DA1FB-E899-469B-A34F-C38BACEE20D7}"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CA4C58CF-5DA4-4EE4-BF5B-6D42D846CDDC}">
      <dgm:prSet phldrT="[Text]"/>
      <dgm:spPr>
        <a:ln w="19050">
          <a:solidFill>
            <a:schemeClr val="accent1"/>
          </a:solidFill>
        </a:ln>
      </dgm:spPr>
      <dgm:t>
        <a:bodyPr/>
        <a:lstStyle/>
        <a:p>
          <a:pPr>
            <a:buClrTx/>
            <a:buSzTx/>
            <a:buFontTx/>
            <a:buNone/>
          </a:pP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quite like your AutoML function. It gives me good results compared to other libraries I tested before (</a:t>
          </a:r>
          <a:r>
            <a:rPr kumimoji="0" lang="en-US" i="1" u="none" strike="noStrike" normalizeH="0" baseline="0" noProof="0" err="1">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tpot</a:t>
          </a: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 and auto-sklearn) that I believe was only looking at scores and often gave me models that over-trained my data. And of course the model from your suggested code is better.”</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Big oil company</a:t>
          </a:r>
          <a:endParaRPr lang="en-US"/>
        </a:p>
      </dgm:t>
    </dgm:pt>
    <dgm:pt modelId="{088657BD-CB2D-467A-B128-DFFFCFEB9991}" type="parTrans" cxnId="{ECD2CC6C-F342-4CAB-9D74-D46DB9FC6470}">
      <dgm:prSet/>
      <dgm:spPr/>
      <dgm:t>
        <a:bodyPr/>
        <a:lstStyle/>
        <a:p>
          <a:endParaRPr lang="en-US"/>
        </a:p>
      </dgm:t>
    </dgm:pt>
    <dgm:pt modelId="{3D653318-F3C7-4908-8823-1897289034FD}" type="sibTrans" cxnId="{ECD2CC6C-F342-4CAB-9D74-D46DB9FC6470}">
      <dgm:prSet/>
      <dgm:spPr/>
      <dgm:t>
        <a:bodyPr/>
        <a:lstStyle/>
        <a:p>
          <a:endParaRPr lang="en-US"/>
        </a:p>
      </dgm:t>
    </dgm:pt>
    <dgm:pt modelId="{DE44C1A5-5469-41D3-A834-E364A365F840}">
      <dgm:prSet phldrT="[Text]"/>
      <dgm:spPr>
        <a:ln w="19050">
          <a:solidFill>
            <a:schemeClr val="accent1"/>
          </a:solidFill>
        </a:ln>
      </dgm:spPr>
      <dgm:t>
        <a:bodyPr/>
        <a:lstStyle/>
        <a:p>
          <a:pPr>
            <a:buClrTx/>
            <a:buSzTx/>
            <a:buFontTx/>
            <a:buNone/>
          </a:pP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will start with AutoML and use the algorithm that AutoML recommends to further tune the model”</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a:p>
      </dgm:t>
    </dgm:pt>
    <dgm:pt modelId="{DE002852-6FA7-4E59-A677-11E1277769D1}" type="parTrans" cxnId="{64004310-E548-439E-9C43-3D097EFC59B7}">
      <dgm:prSet/>
      <dgm:spPr/>
      <dgm:t>
        <a:bodyPr/>
        <a:lstStyle/>
        <a:p>
          <a:endParaRPr lang="en-US"/>
        </a:p>
      </dgm:t>
    </dgm:pt>
    <dgm:pt modelId="{2F68881F-F918-4716-A1F7-FC077CD10C2D}" type="sibTrans" cxnId="{64004310-E548-439E-9C43-3D097EFC59B7}">
      <dgm:prSet/>
      <dgm:spPr/>
      <dgm:t>
        <a:bodyPr/>
        <a:lstStyle/>
        <a:p>
          <a:endParaRPr lang="en-US"/>
        </a:p>
      </dgm:t>
    </dgm:pt>
    <dgm:pt modelId="{FF9713DC-B0FF-471B-975A-B60612219EC6}">
      <dgm:prSet phldrT="[Text]"/>
      <dgm:spPr>
        <a:ln w="19050">
          <a:solidFill>
            <a:schemeClr val="accent1"/>
          </a:solidFill>
        </a:ln>
      </dgm:spPr>
      <dgm:t>
        <a:bodyPr/>
        <a:lstStyle/>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t>
          </a:r>
          <a:r>
            <a:rPr kumimoji="0" lang="en-US" i="1" u="none" strike="noStrike"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actually enjoy being able to use AutoML in a Jupyter notebook. The DataRobot interface was nice for non-experts, but for someone like me, it felt a bit basic.”</a:t>
          </a:r>
        </a:p>
        <a:p>
          <a:pPr>
            <a:buClrTx/>
            <a:buSzTx/>
            <a:buFontTx/>
            <a:buNone/>
          </a:pPr>
          <a:r>
            <a:rPr kumimoji="0" lang="en-US" b="0" i="1" u="none" strike="noStrike"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a:p>
      </dgm:t>
    </dgm:pt>
    <dgm:pt modelId="{72184102-0761-4056-82EC-0D924692B98C}" type="parTrans" cxnId="{659C2848-D3EB-4B35-B012-EF3DA4E5F0F3}">
      <dgm:prSet/>
      <dgm:spPr/>
      <dgm:t>
        <a:bodyPr/>
        <a:lstStyle/>
        <a:p>
          <a:endParaRPr lang="en-US"/>
        </a:p>
      </dgm:t>
    </dgm:pt>
    <dgm:pt modelId="{E684B405-A3A5-498A-A867-37F3B0FA930F}" type="sibTrans" cxnId="{659C2848-D3EB-4B35-B012-EF3DA4E5F0F3}">
      <dgm:prSet/>
      <dgm:spPr/>
      <dgm:t>
        <a:bodyPr/>
        <a:lstStyle/>
        <a:p>
          <a:endParaRPr lang="en-US"/>
        </a:p>
      </dgm:t>
    </dgm:pt>
    <dgm:pt modelId="{8F8B5A0D-4E6F-4B57-982A-3E439BD8D63A}" type="pres">
      <dgm:prSet presAssocID="{386DA1FB-E899-469B-A34F-C38BACEE20D7}" presName="Name0" presStyleCnt="0">
        <dgm:presLayoutVars>
          <dgm:chMax val="7"/>
          <dgm:dir/>
          <dgm:animLvl val="lvl"/>
          <dgm:resizeHandles val="exact"/>
        </dgm:presLayoutVars>
      </dgm:prSet>
      <dgm:spPr/>
    </dgm:pt>
    <dgm:pt modelId="{B3B22119-66FC-4423-A54E-6D98E5EAF783}" type="pres">
      <dgm:prSet presAssocID="{CA4C58CF-5DA4-4EE4-BF5B-6D42D846CDDC}" presName="circle1" presStyleLbl="node1" presStyleIdx="0" presStyleCnt="3" custScaleY="88153" custLinFactNeighborY="0"/>
      <dgm:spPr/>
    </dgm:pt>
    <dgm:pt modelId="{C43F2E11-A8A0-4D42-8E03-BF080E180628}" type="pres">
      <dgm:prSet presAssocID="{CA4C58CF-5DA4-4EE4-BF5B-6D42D846CDDC}" presName="space" presStyleCnt="0"/>
      <dgm:spPr/>
    </dgm:pt>
    <dgm:pt modelId="{1380A579-1911-40DD-B77E-8D8B12E7BA1A}" type="pres">
      <dgm:prSet presAssocID="{CA4C58CF-5DA4-4EE4-BF5B-6D42D846CDDC}" presName="rect1" presStyleLbl="alignAcc1" presStyleIdx="0" presStyleCnt="3" custScaleY="89777" custLinFactNeighborX="934" custLinFactNeighborY="0"/>
      <dgm:spPr/>
    </dgm:pt>
    <dgm:pt modelId="{61C496F1-E8A9-4CD1-9BB2-FAF8D80D4434}" type="pres">
      <dgm:prSet presAssocID="{DE44C1A5-5469-41D3-A834-E364A365F840}" presName="vertSpace2" presStyleLbl="node1" presStyleIdx="0" presStyleCnt="3"/>
      <dgm:spPr/>
    </dgm:pt>
    <dgm:pt modelId="{B264E61A-EB53-4011-85CC-9C5A8C24BB4C}" type="pres">
      <dgm:prSet presAssocID="{DE44C1A5-5469-41D3-A834-E364A365F840}" presName="circle2" presStyleLbl="node1" presStyleIdx="1" presStyleCnt="3" custScaleY="90226" custLinFactNeighborX="-1006" custLinFactNeighborY="-3917"/>
      <dgm:spPr>
        <a:solidFill>
          <a:schemeClr val="bg1"/>
        </a:solidFill>
      </dgm:spPr>
    </dgm:pt>
    <dgm:pt modelId="{3C58C236-5B21-401E-902A-699372508955}" type="pres">
      <dgm:prSet presAssocID="{DE44C1A5-5469-41D3-A834-E364A365F840}" presName="rect2" presStyleLbl="alignAcc1" presStyleIdx="1" presStyleCnt="3" custScaleY="90442"/>
      <dgm:spPr/>
    </dgm:pt>
    <dgm:pt modelId="{381F2E4F-3A02-4CA1-85FE-EC7F9EB7A15E}" type="pres">
      <dgm:prSet presAssocID="{FF9713DC-B0FF-471B-975A-B60612219EC6}" presName="vertSpace3" presStyleLbl="node1" presStyleIdx="1" presStyleCnt="3"/>
      <dgm:spPr/>
    </dgm:pt>
    <dgm:pt modelId="{5985AE9A-79C5-45F0-89F7-6EA7A34A0A64}" type="pres">
      <dgm:prSet presAssocID="{FF9713DC-B0FF-471B-975A-B60612219EC6}" presName="circle3" presStyleLbl="node1" presStyleIdx="2" presStyleCnt="3" custLinFactNeighborX="-2180" custLinFactNeighborY="-2180"/>
      <dgm:spPr/>
    </dgm:pt>
    <dgm:pt modelId="{78629DF3-D668-4B64-A5A2-ED1991B29900}" type="pres">
      <dgm:prSet presAssocID="{FF9713DC-B0FF-471B-975A-B60612219EC6}" presName="rect3" presStyleLbl="alignAcc1" presStyleIdx="2" presStyleCnt="3"/>
      <dgm:spPr/>
    </dgm:pt>
    <dgm:pt modelId="{472FED81-24E2-4A09-A677-BC180C4035AE}" type="pres">
      <dgm:prSet presAssocID="{CA4C58CF-5DA4-4EE4-BF5B-6D42D846CDDC}" presName="rect1ParTxNoCh" presStyleLbl="alignAcc1" presStyleIdx="2" presStyleCnt="3">
        <dgm:presLayoutVars>
          <dgm:chMax val="1"/>
          <dgm:bulletEnabled val="1"/>
        </dgm:presLayoutVars>
      </dgm:prSet>
      <dgm:spPr/>
    </dgm:pt>
    <dgm:pt modelId="{828E5FE1-59C1-49AF-93B4-2CFDC440678B}" type="pres">
      <dgm:prSet presAssocID="{DE44C1A5-5469-41D3-A834-E364A365F840}" presName="rect2ParTxNoCh" presStyleLbl="alignAcc1" presStyleIdx="2" presStyleCnt="3">
        <dgm:presLayoutVars>
          <dgm:chMax val="1"/>
          <dgm:bulletEnabled val="1"/>
        </dgm:presLayoutVars>
      </dgm:prSet>
      <dgm:spPr/>
    </dgm:pt>
    <dgm:pt modelId="{6A89389F-076E-43AE-913D-6BCC1A3FB97C}" type="pres">
      <dgm:prSet presAssocID="{FF9713DC-B0FF-471B-975A-B60612219EC6}" presName="rect3ParTxNoCh" presStyleLbl="alignAcc1" presStyleIdx="2" presStyleCnt="3">
        <dgm:presLayoutVars>
          <dgm:chMax val="1"/>
          <dgm:bulletEnabled val="1"/>
        </dgm:presLayoutVars>
      </dgm:prSet>
      <dgm:spPr/>
    </dgm:pt>
  </dgm:ptLst>
  <dgm:cxnLst>
    <dgm:cxn modelId="{64004310-E548-439E-9C43-3D097EFC59B7}" srcId="{386DA1FB-E899-469B-A34F-C38BACEE20D7}" destId="{DE44C1A5-5469-41D3-A834-E364A365F840}" srcOrd="1" destOrd="0" parTransId="{DE002852-6FA7-4E59-A677-11E1277769D1}" sibTransId="{2F68881F-F918-4716-A1F7-FC077CD10C2D}"/>
    <dgm:cxn modelId="{659C2848-D3EB-4B35-B012-EF3DA4E5F0F3}" srcId="{386DA1FB-E899-469B-A34F-C38BACEE20D7}" destId="{FF9713DC-B0FF-471B-975A-B60612219EC6}" srcOrd="2" destOrd="0" parTransId="{72184102-0761-4056-82EC-0D924692B98C}" sibTransId="{E684B405-A3A5-498A-A867-37F3B0FA930F}"/>
    <dgm:cxn modelId="{ECD2CC6C-F342-4CAB-9D74-D46DB9FC6470}" srcId="{386DA1FB-E899-469B-A34F-C38BACEE20D7}" destId="{CA4C58CF-5DA4-4EE4-BF5B-6D42D846CDDC}" srcOrd="0" destOrd="0" parTransId="{088657BD-CB2D-467A-B128-DFFFCFEB9991}" sibTransId="{3D653318-F3C7-4908-8823-1897289034FD}"/>
    <dgm:cxn modelId="{A8CA1B83-18B3-45A4-BB40-CC2E72B4CFC8}" type="presOf" srcId="{FF9713DC-B0FF-471B-975A-B60612219EC6}" destId="{6A89389F-076E-43AE-913D-6BCC1A3FB97C}" srcOrd="1" destOrd="0" presId="urn:microsoft.com/office/officeart/2005/8/layout/target3"/>
    <dgm:cxn modelId="{1B2A2A84-D0D4-46FE-94B1-DE1235B8DC07}" type="presOf" srcId="{CA4C58CF-5DA4-4EE4-BF5B-6D42D846CDDC}" destId="{472FED81-24E2-4A09-A677-BC180C4035AE}" srcOrd="1" destOrd="0" presId="urn:microsoft.com/office/officeart/2005/8/layout/target3"/>
    <dgm:cxn modelId="{CC82B28B-9A08-467C-91C9-17C3E261E973}" type="presOf" srcId="{CA4C58CF-5DA4-4EE4-BF5B-6D42D846CDDC}" destId="{1380A579-1911-40DD-B77E-8D8B12E7BA1A}" srcOrd="0" destOrd="0" presId="urn:microsoft.com/office/officeart/2005/8/layout/target3"/>
    <dgm:cxn modelId="{F6FAAE9B-4B7E-43B3-91F1-F68ABBDDB498}" type="presOf" srcId="{386DA1FB-E899-469B-A34F-C38BACEE20D7}" destId="{8F8B5A0D-4E6F-4B57-982A-3E439BD8D63A}" srcOrd="0" destOrd="0" presId="urn:microsoft.com/office/officeart/2005/8/layout/target3"/>
    <dgm:cxn modelId="{911A3CC6-0E95-4BAA-9BAE-FD6A93A0D564}" type="presOf" srcId="{FF9713DC-B0FF-471B-975A-B60612219EC6}" destId="{78629DF3-D668-4B64-A5A2-ED1991B29900}" srcOrd="0" destOrd="0" presId="urn:microsoft.com/office/officeart/2005/8/layout/target3"/>
    <dgm:cxn modelId="{EDE698DF-3668-4B68-9769-E1750C58E691}" type="presOf" srcId="{DE44C1A5-5469-41D3-A834-E364A365F840}" destId="{828E5FE1-59C1-49AF-93B4-2CFDC440678B}" srcOrd="1" destOrd="0" presId="urn:microsoft.com/office/officeart/2005/8/layout/target3"/>
    <dgm:cxn modelId="{475505FF-D608-4472-B88D-35B16541E4AD}" type="presOf" srcId="{DE44C1A5-5469-41D3-A834-E364A365F840}" destId="{3C58C236-5B21-401E-902A-699372508955}" srcOrd="0" destOrd="0" presId="urn:microsoft.com/office/officeart/2005/8/layout/target3"/>
    <dgm:cxn modelId="{FD8B8C14-2E5B-4DD0-85C4-A4EDE5BAEC82}" type="presParOf" srcId="{8F8B5A0D-4E6F-4B57-982A-3E439BD8D63A}" destId="{B3B22119-66FC-4423-A54E-6D98E5EAF783}" srcOrd="0" destOrd="0" presId="urn:microsoft.com/office/officeart/2005/8/layout/target3"/>
    <dgm:cxn modelId="{1ADE3956-2C87-4974-B966-167AFAC8D15D}" type="presParOf" srcId="{8F8B5A0D-4E6F-4B57-982A-3E439BD8D63A}" destId="{C43F2E11-A8A0-4D42-8E03-BF080E180628}" srcOrd="1" destOrd="0" presId="urn:microsoft.com/office/officeart/2005/8/layout/target3"/>
    <dgm:cxn modelId="{677C004E-0EE8-48F8-BF57-5314EFA72B58}" type="presParOf" srcId="{8F8B5A0D-4E6F-4B57-982A-3E439BD8D63A}" destId="{1380A579-1911-40DD-B77E-8D8B12E7BA1A}" srcOrd="2" destOrd="0" presId="urn:microsoft.com/office/officeart/2005/8/layout/target3"/>
    <dgm:cxn modelId="{AAD1AD5B-E303-4FFA-82E8-36707907B301}" type="presParOf" srcId="{8F8B5A0D-4E6F-4B57-982A-3E439BD8D63A}" destId="{61C496F1-E8A9-4CD1-9BB2-FAF8D80D4434}" srcOrd="3" destOrd="0" presId="urn:microsoft.com/office/officeart/2005/8/layout/target3"/>
    <dgm:cxn modelId="{42D385DC-9C7D-49CF-8CB7-5CF4D79E25F9}" type="presParOf" srcId="{8F8B5A0D-4E6F-4B57-982A-3E439BD8D63A}" destId="{B264E61A-EB53-4011-85CC-9C5A8C24BB4C}" srcOrd="4" destOrd="0" presId="urn:microsoft.com/office/officeart/2005/8/layout/target3"/>
    <dgm:cxn modelId="{DC4F4E0C-8ECB-4AB7-98DF-D0819E351B77}" type="presParOf" srcId="{8F8B5A0D-4E6F-4B57-982A-3E439BD8D63A}" destId="{3C58C236-5B21-401E-902A-699372508955}" srcOrd="5" destOrd="0" presId="urn:microsoft.com/office/officeart/2005/8/layout/target3"/>
    <dgm:cxn modelId="{98C7C989-BA36-48A1-A06E-0B624205B793}" type="presParOf" srcId="{8F8B5A0D-4E6F-4B57-982A-3E439BD8D63A}" destId="{381F2E4F-3A02-4CA1-85FE-EC7F9EB7A15E}" srcOrd="6" destOrd="0" presId="urn:microsoft.com/office/officeart/2005/8/layout/target3"/>
    <dgm:cxn modelId="{FA0C7ACE-B5B0-48A2-8B11-71BAB00D0E74}" type="presParOf" srcId="{8F8B5A0D-4E6F-4B57-982A-3E439BD8D63A}" destId="{5985AE9A-79C5-45F0-89F7-6EA7A34A0A64}" srcOrd="7" destOrd="0" presId="urn:microsoft.com/office/officeart/2005/8/layout/target3"/>
    <dgm:cxn modelId="{19A6AAC5-589D-4B98-A29A-09408EED5D9A}" type="presParOf" srcId="{8F8B5A0D-4E6F-4B57-982A-3E439BD8D63A}" destId="{78629DF3-D668-4B64-A5A2-ED1991B29900}" srcOrd="8" destOrd="0" presId="urn:microsoft.com/office/officeart/2005/8/layout/target3"/>
    <dgm:cxn modelId="{25205885-7BB5-4E4F-B60C-3163BB62EDCA}" type="presParOf" srcId="{8F8B5A0D-4E6F-4B57-982A-3E439BD8D63A}" destId="{472FED81-24E2-4A09-A677-BC180C4035AE}" srcOrd="9" destOrd="0" presId="urn:microsoft.com/office/officeart/2005/8/layout/target3"/>
    <dgm:cxn modelId="{6CAC33D1-75A9-424C-9197-BC34B1C4A0D5}" type="presParOf" srcId="{8F8B5A0D-4E6F-4B57-982A-3E439BD8D63A}" destId="{828E5FE1-59C1-49AF-93B4-2CFDC440678B}" srcOrd="10" destOrd="0" presId="urn:microsoft.com/office/officeart/2005/8/layout/target3"/>
    <dgm:cxn modelId="{9906295F-C710-4C13-A0E7-CFBF46D79D69}" type="presParOf" srcId="{8F8B5A0D-4E6F-4B57-982A-3E439BD8D63A}" destId="{6A89389F-076E-43AE-913D-6BCC1A3FB97C}" srcOrd="11" destOrd="0" presId="urn:microsoft.com/office/officeart/2005/8/layout/targe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Class imbalance</a:t>
          </a:r>
        </a:p>
      </dsp:txBody>
      <dsp:txXfrm>
        <a:off x="799588" y="502"/>
        <a:ext cx="5714015" cy="692284"/>
      </dsp:txXfrm>
    </dsp:sp>
    <dsp:sp modelId="{87D85A8B-6EC7-4D3D-868C-0439A640B9B5}">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Train-Test split, CV, rolling CV</a:t>
          </a:r>
        </a:p>
      </dsp:txBody>
      <dsp:txXfrm>
        <a:off x="799588" y="865858"/>
        <a:ext cx="5714015" cy="692284"/>
      </dsp:txXfrm>
    </dsp:sp>
    <dsp:sp modelId="{6BAF67E6-564F-4328-9925-60D8A810583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Missing value imputation</a:t>
          </a:r>
        </a:p>
      </dsp:txBody>
      <dsp:txXfrm>
        <a:off x="799588" y="1731214"/>
        <a:ext cx="5714015" cy="692284"/>
      </dsp:txXfrm>
    </dsp:sp>
    <dsp:sp modelId="{68D37306-058A-4CF1-9DE7-C1831EF3413B}">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high cardinality features</a:t>
          </a:r>
        </a:p>
      </dsp:txBody>
      <dsp:txXfrm>
        <a:off x="799588" y="2596570"/>
        <a:ext cx="5714015" cy="692284"/>
      </dsp:txXfrm>
    </dsp:sp>
    <dsp:sp modelId="{CAFE8EE4-6F44-42E9-A997-C5738103BBC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09416" y="3617690"/>
          <a:ext cx="380756" cy="380756"/>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leaky features</a:t>
          </a:r>
        </a:p>
      </dsp:txBody>
      <dsp:txXfrm>
        <a:off x="799588" y="3461926"/>
        <a:ext cx="5714015" cy="692284"/>
      </dsp:txXfrm>
    </dsp:sp>
    <dsp:sp modelId="{73EAB004-D391-4DE0-A036-BD66028EC11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09416" y="4483046"/>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overfitting</a:t>
          </a:r>
        </a:p>
      </dsp:txBody>
      <dsp:txXfrm>
        <a:off x="799588" y="4327282"/>
        <a:ext cx="5714015" cy="692284"/>
      </dsp:txXfrm>
    </dsp:sp>
    <dsp:sp modelId="{CEE21E84-1F17-4D9C-9F3C-D98B8AA0C8DE}">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7098-D095-4D22-B71A-0FD5C95DEE13}">
      <dsp:nvSpPr>
        <dsp:cNvPr id="0" name=""/>
        <dsp:cNvSpPr/>
      </dsp:nvSpPr>
      <dsp:spPr>
        <a:xfrm>
          <a:off x="209416" y="5348402"/>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704BE-7424-4FBA-87AA-303DCABC7FA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Model Interpretability / Feature Importance</a:t>
          </a:r>
        </a:p>
      </dsp:txBody>
      <dsp:txXfrm>
        <a:off x="799588" y="5192638"/>
        <a:ext cx="5714015" cy="692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22119-66FC-4423-A54E-6D98E5EAF783}">
      <dsp:nvSpPr>
        <dsp:cNvPr id="0" name=""/>
        <dsp:cNvSpPr/>
      </dsp:nvSpPr>
      <dsp:spPr>
        <a:xfrm>
          <a:off x="0" y="398648"/>
          <a:ext cx="4876800" cy="4299045"/>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0A579-1911-40DD-B77E-8D8B12E7BA1A}">
      <dsp:nvSpPr>
        <dsp:cNvPr id="0" name=""/>
        <dsp:cNvSpPr/>
      </dsp:nvSpPr>
      <dsp:spPr>
        <a:xfrm>
          <a:off x="2438400" y="359049"/>
          <a:ext cx="5689599" cy="4378244"/>
        </a:xfrm>
        <a:prstGeom prst="rect">
          <a:avLst/>
        </a:prstGeom>
        <a:solidFill>
          <a:schemeClr val="lt1">
            <a:alpha val="90000"/>
            <a:hueOff val="0"/>
            <a:satOff val="0"/>
            <a:lumOff val="0"/>
            <a:alphaOff val="0"/>
          </a:schemeClr>
        </a:solidFill>
        <a:ln w="1905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quite like your AutoML function. It gives me good results compared to other libraries I tested before (</a:t>
          </a:r>
          <a:r>
            <a:rPr kumimoji="0" lang="en-US" sz="1400" i="1" u="none" strike="noStrike" kern="1200" normalizeH="0" baseline="0" noProof="0" err="1">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tpot</a:t>
          </a: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 and auto-sklearn) that I believe was only looking at scores and often gave me models that over-trained my data. And of course the model from your suggested code is better.”</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Big oil company</a:t>
          </a:r>
          <a:endParaRPr lang="en-US" sz="1400" kern="1200"/>
        </a:p>
      </dsp:txBody>
      <dsp:txXfrm>
        <a:off x="2438400" y="359049"/>
        <a:ext cx="5689599" cy="1313476"/>
      </dsp:txXfrm>
    </dsp:sp>
    <dsp:sp modelId="{B264E61A-EB53-4011-85CC-9C5A8C24BB4C}">
      <dsp:nvSpPr>
        <dsp:cNvPr id="0" name=""/>
        <dsp:cNvSpPr/>
      </dsp:nvSpPr>
      <dsp:spPr>
        <a:xfrm>
          <a:off x="821552" y="1603562"/>
          <a:ext cx="3169916" cy="2860089"/>
        </a:xfrm>
        <a:prstGeom prst="pie">
          <a:avLst>
            <a:gd name="adj1" fmla="val 5400000"/>
            <a:gd name="adj2" fmla="val 16200000"/>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8C236-5B21-401E-902A-699372508955}">
      <dsp:nvSpPr>
        <dsp:cNvPr id="0" name=""/>
        <dsp:cNvSpPr/>
      </dsp:nvSpPr>
      <dsp:spPr>
        <a:xfrm>
          <a:off x="2438400" y="1724304"/>
          <a:ext cx="5689599" cy="2866936"/>
        </a:xfrm>
        <a:prstGeom prst="rect">
          <a:avLst/>
        </a:prstGeom>
        <a:solidFill>
          <a:schemeClr val="lt1">
            <a:alpha val="90000"/>
            <a:hueOff val="0"/>
            <a:satOff val="0"/>
            <a:lumOff val="0"/>
            <a:alphaOff val="0"/>
          </a:schemeClr>
        </a:solidFill>
        <a:ln w="1905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will start with AutoML and use the algorithm that AutoML recommends to further tune the model”</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sz="1400" kern="1200"/>
        </a:p>
      </dsp:txBody>
      <dsp:txXfrm>
        <a:off x="2438400" y="1724304"/>
        <a:ext cx="5689599" cy="1323201"/>
      </dsp:txXfrm>
    </dsp:sp>
    <dsp:sp modelId="{5985AE9A-79C5-45F0-89F7-6EA7A34A0A64}">
      <dsp:nvSpPr>
        <dsp:cNvPr id="0" name=""/>
        <dsp:cNvSpPr/>
      </dsp:nvSpPr>
      <dsp:spPr>
        <a:xfrm>
          <a:off x="1674986" y="3003958"/>
          <a:ext cx="1463038" cy="1463038"/>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29DF3-D668-4B64-A5A2-ED1991B29900}">
      <dsp:nvSpPr>
        <dsp:cNvPr id="0" name=""/>
        <dsp:cNvSpPr/>
      </dsp:nvSpPr>
      <dsp:spPr>
        <a:xfrm>
          <a:off x="2438400" y="3035852"/>
          <a:ext cx="5689599" cy="1463038"/>
        </a:xfrm>
        <a:prstGeom prst="rect">
          <a:avLst/>
        </a:prstGeom>
        <a:solidFill>
          <a:schemeClr val="lt1">
            <a:alpha val="90000"/>
            <a:hueOff val="0"/>
            <a:satOff val="0"/>
            <a:lumOff val="0"/>
            <a:alphaOff val="0"/>
          </a:schemeClr>
        </a:solidFill>
        <a:ln w="1905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t>
          </a:r>
          <a:r>
            <a:rPr kumimoji="0" lang="en-US" sz="1400" i="1"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cs typeface="Segoe UI Light" panose="020B0502040204020203" pitchFamily="34" charset="0"/>
            </a:rPr>
            <a:t>I actually enjoy being able to use AutoML in a Jupyter notebook. The DataRobot interface was nice for non-experts, but for someone like me, it felt a bit basic.”</a:t>
          </a:r>
        </a:p>
        <a:p>
          <a:pPr marL="0" lvl="0" indent="0" algn="ctr" defTabSz="622300">
            <a:lnSpc>
              <a:spcPct val="90000"/>
            </a:lnSpc>
            <a:spcBef>
              <a:spcPct val="0"/>
            </a:spcBef>
            <a:spcAft>
              <a:spcPct val="35000"/>
            </a:spcAft>
            <a:buClrTx/>
            <a:buSzTx/>
            <a:buFontTx/>
            <a:buNone/>
          </a:pPr>
          <a:r>
            <a:rPr kumimoji="0" lang="en-US" sz="1400" b="0" i="1"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Data Scientist</a:t>
          </a:r>
          <a:endParaRPr lang="en-US" sz="1400" kern="1200"/>
        </a:p>
      </dsp:txBody>
      <dsp:txXfrm>
        <a:off x="2438400" y="3035852"/>
        <a:ext cx="5689599" cy="14630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@ankitasthana86  480    </a:t>
            </a:r>
            <a:endParaRPr lang="en-US" sz="12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a:t>
            </a:r>
            <a:r>
              <a:rPr lang="es-ES" sz="1200" dirty="0" err="1">
                <a:latin typeface="Segoe UI Light" panose="020B0502040204020203" pitchFamily="34" charset="0"/>
                <a:cs typeface="Segoe UI Light" panose="020B0502040204020203" pitchFamily="34" charset="0"/>
              </a:rPr>
              <a:t>cesardelatorre</a:t>
            </a:r>
            <a:r>
              <a:rPr lang="es-ES" sz="1200" dirty="0">
                <a:latin typeface="Segoe UI Light" panose="020B0502040204020203" pitchFamily="34" charset="0"/>
                <a:cs typeface="Segoe UI Light" panose="020B0502040204020203" pitchFamily="34" charset="0"/>
              </a:rPr>
              <a:t> 2845</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@clauren42 154</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              </a:t>
            </a:r>
            <a:endParaRPr lang="en-US" sz="1200" dirty="0">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1468510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2:50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2:50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2:50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7/3/2019 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59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551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as the cli experience ..but allows you to customize the experiments a bit </a:t>
            </a:r>
            <a:r>
              <a:rPr lang="en-US" err="1"/>
              <a:t>more..such</a:t>
            </a:r>
            <a:r>
              <a:rPr lang="en-US"/>
              <a:t> as blacklisting </a:t>
            </a:r>
            <a:r>
              <a:rPr lang="en-US" err="1"/>
              <a:t>trainers..selecting</a:t>
            </a:r>
            <a:r>
              <a:rPr lang="en-US"/>
              <a:t> a different metric</a:t>
            </a:r>
          </a:p>
        </p:txBody>
      </p:sp>
      <p:sp>
        <p:nvSpPr>
          <p:cNvPr id="4" name="Slide Number Placeholder 3"/>
          <p:cNvSpPr>
            <a:spLocks noGrp="1"/>
          </p:cNvSpPr>
          <p:nvPr>
            <p:ph type="sldNum" sz="quarter" idx="5"/>
          </p:nvPr>
        </p:nvSpPr>
        <p:spPr/>
        <p:txBody>
          <a:bodyPr/>
          <a:lstStyle/>
          <a:p>
            <a:fld id="{29E267DE-3F28-4E2B-99B6-5E0B1C6763B6}" type="slidenum">
              <a:rPr lang="en-US" smtClean="0"/>
              <a:t>30</a:t>
            </a:fld>
            <a:endParaRPr lang="en-US"/>
          </a:p>
        </p:txBody>
      </p:sp>
    </p:spTree>
    <p:extLst>
      <p:ext uri="{BB962C8B-B14F-4D97-AF65-F5344CB8AC3E}">
        <p14:creationId xmlns:p14="http://schemas.microsoft.com/office/powerpoint/2010/main" val="2399660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Installed </a:t>
            </a:r>
            <a:r>
              <a:rPr lang="en-US" dirty="0" err="1"/>
              <a:t>mlnet</a:t>
            </a:r>
            <a:endParaRPr lang="en-US" dirty="0"/>
          </a:p>
          <a:p>
            <a:pPr marL="228600" indent="-228600">
              <a:buAutoNum type="arabicParenR"/>
            </a:pPr>
            <a:r>
              <a:rPr lang="en-US" dirty="0"/>
              <a:t>Pointing the PNG</a:t>
            </a:r>
          </a:p>
          <a:p>
            <a:pPr marL="228600" indent="-228600">
              <a:buAutoNum type="arabicParenR"/>
            </a:pPr>
            <a:r>
              <a:rPr lang="en-US" dirty="0"/>
              <a:t>Infer .NET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77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9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42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 or custom splits.</a:t>
            </a:r>
          </a:p>
          <a:p>
            <a:r>
              <a:rPr lang="en-US" sz="1200" b="1" kern="1200">
                <a:solidFill>
                  <a:schemeClr val="tx1"/>
                </a:solidFill>
                <a:effectLst/>
                <a:latin typeface="+mn-lt"/>
                <a:ea typeface="+mn-ea"/>
                <a:cs typeface="+mn-cs"/>
              </a:rPr>
              <a:t>K-Fold</a:t>
            </a:r>
          </a:p>
          <a:p>
            <a:r>
              <a:rPr lang="en-US" sz="1200" kern="1200">
                <a:solidFill>
                  <a:schemeClr val="tx1"/>
                </a:solidFill>
                <a:effectLst/>
                <a:latin typeface="+mn-lt"/>
                <a:ea typeface="+mn-ea"/>
                <a:cs typeface="+mn-cs"/>
              </a:rPr>
              <a:t>For k-fold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setting to specify the number of cross validations. The training data set will be randomly split into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until each fold is used once as validation set.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Monte Carlo</a:t>
            </a:r>
          </a:p>
          <a:p>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to specify the percentage of the training dataset that should be used for validation, and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to specify the number of cross validations. During each cross validation round, a subset of size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will be randomly selected for validation of the model trained on the remaining data. Finally,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Custom Validation Dataset</a:t>
            </a:r>
          </a:p>
          <a:p>
            <a:r>
              <a:rPr lang="en-US" sz="1200" kern="120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err="1">
                <a:solidFill>
                  <a:schemeClr val="tx1"/>
                </a:solidFill>
                <a:effectLst/>
                <a:latin typeface="+mn-lt"/>
                <a:ea typeface="+mn-ea"/>
                <a:cs typeface="+mn-cs"/>
              </a:rPr>
              <a:t>x_valid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y_valid</a:t>
            </a:r>
            <a:r>
              <a:rPr lang="en-US" sz="1200" kern="1200">
                <a:solidFill>
                  <a:schemeClr val="tx1"/>
                </a:solidFill>
                <a:effectLst/>
                <a:latin typeface="+mn-lt"/>
                <a:ea typeface="+mn-ea"/>
                <a:cs typeface="+mn-cs"/>
              </a:rPr>
              <a:t> for validation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2:50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2:50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tif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tif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Master" Target="../slideMasters/slideMaster6.xml"/><Relationship Id="rId4" Type="http://schemas.openxmlformats.org/officeDocument/2006/relationships/image" Target="../media/image41.jp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emf"/><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svg"/><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3.emf"/><Relationship Id="rId5" Type="http://schemas.openxmlformats.org/officeDocument/2006/relationships/image" Target="../media/image46.svg"/><Relationship Id="rId10" Type="http://schemas.openxmlformats.org/officeDocument/2006/relationships/image" Target="../media/image50.svg"/><Relationship Id="rId4" Type="http://schemas.openxmlformats.org/officeDocument/2006/relationships/image" Target="../media/image45.png"/><Relationship Id="rId9" Type="http://schemas.openxmlformats.org/officeDocument/2006/relationships/image" Target="../media/image4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6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Master" Target="../slideMasters/slideMaster8.xml"/><Relationship Id="rId6" Type="http://schemas.openxmlformats.org/officeDocument/2006/relationships/image" Target="../media/image47.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52.svg"/></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Master" Target="../slideMasters/slideMaster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3.svg"/></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4.svg"/><Relationship Id="rId2" Type="http://schemas.openxmlformats.org/officeDocument/2006/relationships/image" Target="../media/image45.png"/><Relationship Id="rId1" Type="http://schemas.openxmlformats.org/officeDocument/2006/relationships/slideMaster" Target="../slideMasters/slideMaster8.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54.svg"/><Relationship Id="rId4" Type="http://schemas.openxmlformats.org/officeDocument/2006/relationships/image" Target="../media/image49.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7606644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670904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8471543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2680424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732552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2993869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8504440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7138340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81757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888906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4848059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14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181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54550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4843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174497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043001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474130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82734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087968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225281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86388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00707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329221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914882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11497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901884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21137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15389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2649272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88267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757883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672727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86771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27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538483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7470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55180-0909-42ED-8167-63BEEE35931B}"/>
              </a:ext>
            </a:extLst>
          </p:cNvPr>
          <p:cNvSpPr>
            <a:spLocks noGrp="1"/>
          </p:cNvSpPr>
          <p:nvPr>
            <p:ph type="dt" sz="half" idx="10"/>
          </p:nvPr>
        </p:nvSpPr>
        <p:spPr/>
        <p:txBody>
          <a:bodyPr/>
          <a:lstStyle/>
          <a:p>
            <a:fld id="{7667E43D-6B91-4DD4-9FDE-1AECA6C41536}" type="datetimeFigureOut">
              <a:rPr lang="en-US" smtClean="0"/>
              <a:t>7/3/2019</a:t>
            </a:fld>
            <a:endParaRPr lang="en-US"/>
          </a:p>
        </p:txBody>
      </p:sp>
      <p:sp>
        <p:nvSpPr>
          <p:cNvPr id="3" name="Footer Placeholder 2">
            <a:extLst>
              <a:ext uri="{FF2B5EF4-FFF2-40B4-BE49-F238E27FC236}">
                <a16:creationId xmlns:a16="http://schemas.microsoft.com/office/drawing/2014/main" id="{F975014B-6D49-43F4-B803-0FB7F638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5F936-DC54-48EA-89FA-472A0BC4B249}"/>
              </a:ext>
            </a:extLst>
          </p:cNvPr>
          <p:cNvSpPr>
            <a:spLocks noGrp="1"/>
          </p:cNvSpPr>
          <p:nvPr>
            <p:ph type="sldNum" sz="quarter" idx="12"/>
          </p:nvPr>
        </p:nvSpPr>
        <p:spPr/>
        <p:txBody>
          <a:bodyPr/>
          <a:lstStyle/>
          <a:p>
            <a:fld id="{C749E6A1-72B9-4780-B7E1-E265CE43DDC7}" type="slidenum">
              <a:rPr lang="en-US" smtClean="0"/>
              <a:t>‹#›</a:t>
            </a:fld>
            <a:endParaRPr lang="en-US"/>
          </a:p>
        </p:txBody>
      </p:sp>
    </p:spTree>
    <p:extLst>
      <p:ext uri="{BB962C8B-B14F-4D97-AF65-F5344CB8AC3E}">
        <p14:creationId xmlns:p14="http://schemas.microsoft.com/office/powerpoint/2010/main" val="9894441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625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5414472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6133686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8229041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2817272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0121477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4250851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32546370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783547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1491116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906503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8812691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9475235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0497711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60710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4017771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603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30980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0814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01915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334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9142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35846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4354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86928909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323956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0764286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583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87887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397416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6147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852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450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8097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94339707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405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7/3/2019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2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theme" Target="../theme/theme4.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image" Target="../media/image2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image" Target="../media/image31.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theme" Target="../theme/theme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heme" Target="../theme/theme7.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theme" Target="../theme/theme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3692504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3653944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19"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429134421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4963171"/>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6.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slideLayout" Target="../slideLayouts/slideLayout127.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2.xml"/><Relationship Id="rId1" Type="http://schemas.openxmlformats.org/officeDocument/2006/relationships/tags" Target="../tags/tag3.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6.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6.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6.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6.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149.xml"/><Relationship Id="rId1" Type="http://schemas.openxmlformats.org/officeDocument/2006/relationships/tags" Target="../tags/tag9.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149.xml"/><Relationship Id="rId1" Type="http://schemas.openxmlformats.org/officeDocument/2006/relationships/tags" Target="../tags/tag10.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slideLayout" Target="../slideLayouts/slideLayout123.xml"/><Relationship Id="rId1" Type="http://schemas.openxmlformats.org/officeDocument/2006/relationships/tags" Target="../tags/tag1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7.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129.xml"/><Relationship Id="rId4" Type="http://schemas.openxmlformats.org/officeDocument/2006/relationships/hyperlink" Target="https://dotnet.microsoft.com/apps/machinelearning-ai/ml-dotnet/model-builder"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7.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dotnet/machine-learning/automate-training-with-cli" TargetMode="External"/><Relationship Id="rId2" Type="http://schemas.openxmlformats.org/officeDocument/2006/relationships/image" Target="../media/image112.png"/><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arktab/machinelearning-samples/tree/master/samples/csharp/getting-started/BinaryClassification_AutoML" TargetMode="External"/><Relationship Id="rId2" Type="http://schemas.openxmlformats.org/officeDocument/2006/relationships/notesSlide" Target="../notesSlides/notesSlide15.xml"/><Relationship Id="rId1" Type="http://schemas.openxmlformats.org/officeDocument/2006/relationships/slideLayout" Target="../slideLayouts/slideLayout137.xml"/><Relationship Id="rId5" Type="http://schemas.openxmlformats.org/officeDocument/2006/relationships/image" Target="../media/image114.png"/><Relationship Id="rId4" Type="http://schemas.openxmlformats.org/officeDocument/2006/relationships/hyperlink" Target="https://docs.microsoft.com/en-us/dotnet/machine-learning/how-to-guides/how-to-use-the-automl-api" TargetMode="Externa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hyperlink" Target="https://www.cnet.com/news/microsoft-brings-new-brains-to-azure-ai-at-ignite-conference/" TargetMode="External"/><Relationship Id="rId7" Type="http://schemas.openxmlformats.org/officeDocument/2006/relationships/diagramLayout" Target="../diagrams/layout2.xml"/><Relationship Id="rId2" Type="http://schemas.openxmlformats.org/officeDocument/2006/relationships/slideLayout" Target="../slideLayouts/slideLayout140.xml"/><Relationship Id="rId1" Type="http://schemas.openxmlformats.org/officeDocument/2006/relationships/tags" Target="../tags/tag14.xml"/><Relationship Id="rId6" Type="http://schemas.openxmlformats.org/officeDocument/2006/relationships/diagramData" Target="../diagrams/data2.xml"/><Relationship Id="rId5" Type="http://schemas.openxmlformats.org/officeDocument/2006/relationships/hyperlink" Target="https://www.prnewswire.com/news-releases/microsoft-fortifies-security-and-brings-ai-to-the-masses-at-ignite-2018-300717415.html" TargetMode="External"/><Relationship Id="rId10" Type="http://schemas.microsoft.com/office/2007/relationships/diagramDrawing" Target="../diagrams/drawing2.xml"/><Relationship Id="rId4" Type="http://schemas.openxmlformats.org/officeDocument/2006/relationships/hyperlink" Target="https://venturebeat.com/2018/09/24/microsoft-introduces-azure-service-to-automatically-build-ai-models/" TargetMode="External"/><Relationship Id="rId9" Type="http://schemas.openxmlformats.org/officeDocument/2006/relationships/diagramColors" Target="../diagrams/colors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hyperlink" Target="http://aka.ms/ai-mlnetsamples" TargetMode="External"/><Relationship Id="rId2" Type="http://schemas.openxmlformats.org/officeDocument/2006/relationships/hyperlink" Target="http://dot.net/ml" TargetMode="External"/><Relationship Id="rId1" Type="http://schemas.openxmlformats.org/officeDocument/2006/relationships/slideLayout" Target="../slideLayouts/slideLayout17.xml"/><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dotnet.microsoft.com/apps/machinelearning-ai/ml-dotnet/customers" TargetMode="External"/><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4.xml"/><Relationship Id="rId16" Type="http://schemas.openxmlformats.org/officeDocument/2006/relationships/image" Target="../media/image80.png"/><Relationship Id="rId1" Type="http://schemas.openxmlformats.org/officeDocument/2006/relationships/slideLayout" Target="../slideLayouts/slideLayout11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microsoft.com/office/2007/relationships/hdphoto" Target="../media/hdphoto1.wdp"/><Relationship Id="rId9" Type="http://schemas.openxmlformats.org/officeDocument/2006/relationships/image" Target="../media/image73.png"/><Relationship Id="rId1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335214"/>
            <a:ext cx="9747033" cy="701731"/>
          </a:xfrm>
        </p:spPr>
        <p:txBody>
          <a:bodyPr/>
          <a:lstStyle/>
          <a:p>
            <a:r>
              <a:rPr lang="en-US" dirty="0"/>
              <a:t>Introduction to </a:t>
            </a:r>
            <a:r>
              <a:rPr lang="en-US" b="1" dirty="0"/>
              <a:t>Auto ML </a:t>
            </a:r>
            <a:r>
              <a:rPr lang="en-US" dirty="0"/>
              <a:t>with ML.NET 1.0</a:t>
            </a:r>
          </a:p>
        </p:txBody>
      </p:sp>
      <p:sp>
        <p:nvSpPr>
          <p:cNvPr id="2" name="Rectangle 1">
            <a:extLst>
              <a:ext uri="{FF2B5EF4-FFF2-40B4-BE49-F238E27FC236}">
                <a16:creationId xmlns:a16="http://schemas.microsoft.com/office/drawing/2014/main" id="{8F6EECE0-49FE-49B0-998F-0AAB93AFA1FF}"/>
              </a:ext>
            </a:extLst>
          </p:cNvPr>
          <p:cNvSpPr/>
          <p:nvPr/>
        </p:nvSpPr>
        <p:spPr>
          <a:xfrm>
            <a:off x="4204952" y="2908156"/>
            <a:ext cx="1891048" cy="12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6C0317-C725-47BA-964C-1C538FB64A8A}"/>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rPr>
              <a:t>Place name here</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Custom ML made easy</a:t>
            </a:r>
            <a:br>
              <a:rPr kumimoji="0" lang="en-US" sz="2000" b="1"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Automated ML and Tools (Model Builder and CLI)</a:t>
            </a:r>
            <a:b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kumimoji="0" lang="en-US" sz="2000" b="0" i="0" u="none" strike="noStrike" kern="1200" cap="none" spc="0" normalizeH="0" baseline="0" noProof="0">
                <a:ln>
                  <a:noFill/>
                </a:ln>
                <a:solidFill>
                  <a:srgbClr val="D2D2D2">
                    <a:lumMod val="10000"/>
                  </a:srgbClr>
                </a:solidFill>
                <a:effectLst/>
                <a:uLnTx/>
                <a:uFillTx/>
                <a:latin typeface="Segoe UI" panose="020B0502040204020203" pitchFamily="34" charset="0"/>
                <a:ea typeface="+mn-ea"/>
                <a:cs typeface="Segoe UI" pitchFamily="34" charset="0"/>
              </a:rPr>
            </a:br>
            <a:br>
              <a:rPr kumimoji="0" lang="en-US" sz="2000" b="0" i="0" u="none" strike="noStrike" kern="1200" cap="none" spc="0" normalizeH="0" baseline="0" noProof="0">
                <a:ln>
                  <a:noFill/>
                </a:ln>
                <a:solidFill>
                  <a:srgbClr val="D2D2D2">
                    <a:lumMod val="10000"/>
                  </a:srgbClr>
                </a:solidFill>
                <a:effectLst/>
                <a:uLnTx/>
                <a:uFillTx/>
                <a:latin typeface="Segoe UI" panose="020B0502040204020203" pitchFamily="34" charset="0"/>
                <a:ea typeface="+mn-ea"/>
                <a:cs typeface="Segoe UI"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Case for Automated ML</a:t>
            </a:r>
          </a:p>
        </p:txBody>
      </p:sp>
    </p:spTree>
    <p:extLst>
      <p:ext uri="{BB962C8B-B14F-4D97-AF65-F5344CB8AC3E}">
        <p14:creationId xmlns:p14="http://schemas.microsoft.com/office/powerpoint/2010/main" val="363397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Light" panose="020B0502040204020203" pitchFamily="34" charset="0"/>
                <a:ea typeface="+mn-ea"/>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custDataLst>
      <p:tags r:id="rId1"/>
    </p:custDataLst>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custDataLst>
      <p:tags r:id="rId1"/>
    </p:custDataLst>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custDataLst>
      <p:tags r:id="rId1"/>
    </p:custDataLst>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ML.NET Proven in Community</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3797807" cy="4351338"/>
          </a:xfrm>
        </p:spPr>
        <p:txBody>
          <a:bodyPr vert="horz" lIns="91440" tIns="45720" rIns="91440" bIns="45720" rtlCol="0">
            <a:normAutofit/>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Brain trained with several million experiments</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Collaborative filtering and Bayesian optimization</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068933"/>
            <a:ext cx="6329349" cy="3798217"/>
          </a:xfrm>
          <a:prstGeom prst="rect">
            <a:avLst/>
          </a:prstGeom>
        </p:spPr>
      </p:pic>
    </p:spTree>
    <p:custDataLst>
      <p:tags r:id="rId1"/>
    </p:custDataLst>
    <p:extLst>
      <p:ext uri="{BB962C8B-B14F-4D97-AF65-F5344CB8AC3E}">
        <p14:creationId xmlns:p14="http://schemas.microsoft.com/office/powerpoint/2010/main" val="147723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Segoe UI Light"/>
                <a:cs typeface="Segoe UI Light"/>
              </a:rPr>
              <a:t>ML Scenarios: Classification &amp; Regression, Forecasting</a:t>
            </a:r>
          </a:p>
          <a:p>
            <a:pPr marL="342900" indent="-342900">
              <a:buFont typeface="Arial" panose="020B0604020202020204" pitchFamily="34" charset="0"/>
              <a:buChar char="•"/>
            </a:pPr>
            <a:r>
              <a:rPr lang="en-US" sz="2000">
                <a:latin typeface="Segoe UI Light"/>
                <a:cs typeface="Segoe UI Light"/>
              </a:rPr>
              <a:t>Languages: Python SDK for deployment and hosting for inference – </a:t>
            </a:r>
            <a:r>
              <a:rPr lang="en-US" sz="2000" err="1">
                <a:latin typeface="Segoe UI Light"/>
                <a:cs typeface="Segoe UI Light"/>
              </a:rPr>
              <a:t>Jupyter</a:t>
            </a:r>
            <a:r>
              <a:rPr lang="en-US" sz="2000">
                <a:latin typeface="Segoe UI Light"/>
                <a:cs typeface="Segoe UI Light"/>
              </a:rPr>
              <a:t> notebooks</a:t>
            </a:r>
          </a:p>
          <a:p>
            <a:pPr marL="342900" indent="-342900">
              <a:buFont typeface="Arial" panose="020B0604020202020204" pitchFamily="34" charset="0"/>
              <a:buChar char="•"/>
            </a:pPr>
            <a:r>
              <a:rPr lang="en-US" sz="200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a:latin typeface="Segoe UI Light"/>
                <a:cs typeface="Segoe UI Light"/>
              </a:rPr>
              <a:t>Transparency: View run history, model metrics, </a:t>
            </a:r>
            <a:r>
              <a:rPr lang="en-US" sz="2000" err="1">
                <a:latin typeface="Segoe UI Light"/>
                <a:cs typeface="Segoe UI Light"/>
              </a:rPr>
              <a:t>explainability</a:t>
            </a:r>
            <a:r>
              <a:rPr lang="en-US" sz="2000">
                <a:latin typeface="Segoe UI Light"/>
                <a:cs typeface="Segoe UI Light"/>
              </a:rPr>
              <a:t>*</a:t>
            </a:r>
          </a:p>
          <a:p>
            <a:pPr marL="342900" indent="-342900">
              <a:buFont typeface="Arial" panose="020B0604020202020204" pitchFamily="34" charset="0"/>
              <a:buChar char="•"/>
            </a:pPr>
            <a:r>
              <a:rPr lang="en-US" sz="200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F7D0CB60-3626-44E8-A3DF-05E227BBE544}"/>
              </a:ext>
            </a:extLst>
          </p:cNvPr>
          <p:cNvSpPr>
            <a:spLocks noGrp="1"/>
          </p:cNvSpPr>
          <p:nvPr>
            <p:ph type="body" sz="quarter" idx="11"/>
          </p:nvPr>
        </p:nvSpPr>
        <p:spPr>
          <a:xfrm>
            <a:off x="348091" y="2730508"/>
            <a:ext cx="1693247" cy="461665"/>
          </a:xfrm>
        </p:spPr>
        <p:txBody>
          <a:bodyPr/>
          <a:lstStyle/>
          <a:p>
            <a:pPr algn="ctr"/>
            <a:r>
              <a:rPr lang="en-US" sz="1600"/>
              <a:t>Data Preprocessing</a:t>
            </a:r>
          </a:p>
        </p:txBody>
      </p:sp>
      <p:sp>
        <p:nvSpPr>
          <p:cNvPr id="64" name="Text Placeholder 63">
            <a:extLst>
              <a:ext uri="{FF2B5EF4-FFF2-40B4-BE49-F238E27FC236}">
                <a16:creationId xmlns:a16="http://schemas.microsoft.com/office/drawing/2014/main" id="{40F965E7-DD15-4E88-A9B1-399955697542}"/>
              </a:ext>
            </a:extLst>
          </p:cNvPr>
          <p:cNvSpPr>
            <a:spLocks noGrp="1"/>
          </p:cNvSpPr>
          <p:nvPr>
            <p:ph type="body" sz="quarter" idx="15"/>
          </p:nvPr>
        </p:nvSpPr>
        <p:spPr>
          <a:xfrm>
            <a:off x="2463335" y="2730508"/>
            <a:ext cx="1693247" cy="577081"/>
          </a:xfrm>
        </p:spPr>
        <p:txBody>
          <a:bodyPr/>
          <a:lstStyle/>
          <a:p>
            <a:pPr algn="ctr"/>
            <a:r>
              <a:rPr lang="en-US" sz="1600"/>
              <a:t>Feature</a:t>
            </a:r>
          </a:p>
          <a:p>
            <a:pPr algn="ctr"/>
            <a:r>
              <a:rPr lang="en-US" sz="1600"/>
              <a:t>Engineering</a:t>
            </a:r>
          </a:p>
        </p:txBody>
      </p:sp>
      <p:sp>
        <p:nvSpPr>
          <p:cNvPr id="65" name="Text Placeholder 64">
            <a:extLst>
              <a:ext uri="{FF2B5EF4-FFF2-40B4-BE49-F238E27FC236}">
                <a16:creationId xmlns:a16="http://schemas.microsoft.com/office/drawing/2014/main" id="{4CE897D7-2DBA-4DD6-92D2-CF9D0F248161}"/>
              </a:ext>
            </a:extLst>
          </p:cNvPr>
          <p:cNvSpPr>
            <a:spLocks noGrp="1"/>
          </p:cNvSpPr>
          <p:nvPr>
            <p:ph type="body" sz="quarter" idx="17"/>
          </p:nvPr>
        </p:nvSpPr>
        <p:spPr>
          <a:xfrm>
            <a:off x="4385669" y="2730508"/>
            <a:ext cx="1693247" cy="577081"/>
          </a:xfrm>
        </p:spPr>
        <p:txBody>
          <a:bodyPr/>
          <a:lstStyle/>
          <a:p>
            <a:pPr algn="ctr"/>
            <a:r>
              <a:rPr lang="en-US" sz="1600"/>
              <a:t>Algorithm</a:t>
            </a:r>
          </a:p>
          <a:p>
            <a:pPr algn="ctr"/>
            <a:r>
              <a:rPr lang="en-US" sz="1600"/>
              <a:t>Selection</a:t>
            </a:r>
          </a:p>
        </p:txBody>
      </p:sp>
      <p:sp>
        <p:nvSpPr>
          <p:cNvPr id="66" name="Text Placeholder 65">
            <a:extLst>
              <a:ext uri="{FF2B5EF4-FFF2-40B4-BE49-F238E27FC236}">
                <a16:creationId xmlns:a16="http://schemas.microsoft.com/office/drawing/2014/main" id="{DECA7C17-8FC0-45C4-BD6E-5B6F12FB7ACA}"/>
              </a:ext>
            </a:extLst>
          </p:cNvPr>
          <p:cNvSpPr>
            <a:spLocks noGrp="1"/>
          </p:cNvSpPr>
          <p:nvPr>
            <p:ph type="body" sz="quarter" idx="19"/>
          </p:nvPr>
        </p:nvSpPr>
        <p:spPr>
          <a:xfrm>
            <a:off x="6308002" y="2730508"/>
            <a:ext cx="1693247" cy="923330"/>
          </a:xfrm>
        </p:spPr>
        <p:txBody>
          <a:bodyPr/>
          <a:lstStyle/>
          <a:p>
            <a:pPr algn="ctr"/>
            <a:r>
              <a:rPr lang="en-US" sz="1600"/>
              <a:t>Hyper-parameter</a:t>
            </a:r>
          </a:p>
          <a:p>
            <a:pPr algn="ctr"/>
            <a:r>
              <a:rPr lang="en-US" sz="1600"/>
              <a:t>Tuning</a:t>
            </a:r>
          </a:p>
          <a:p>
            <a:pPr algn="ctr"/>
            <a:endParaRPr lang="en-US" sz="1600"/>
          </a:p>
        </p:txBody>
      </p:sp>
      <p:sp>
        <p:nvSpPr>
          <p:cNvPr id="67" name="Text Placeholder 66">
            <a:extLst>
              <a:ext uri="{FF2B5EF4-FFF2-40B4-BE49-F238E27FC236}">
                <a16:creationId xmlns:a16="http://schemas.microsoft.com/office/drawing/2014/main" id="{A8C5FA41-AB1A-4786-9CEE-36FCA9BEA040}"/>
              </a:ext>
            </a:extLst>
          </p:cNvPr>
          <p:cNvSpPr>
            <a:spLocks noGrp="1"/>
          </p:cNvSpPr>
          <p:nvPr>
            <p:ph type="body" sz="quarter" idx="21"/>
          </p:nvPr>
        </p:nvSpPr>
        <p:spPr>
          <a:xfrm>
            <a:off x="8230335" y="2730508"/>
            <a:ext cx="1693247" cy="461665"/>
          </a:xfrm>
        </p:spPr>
        <p:txBody>
          <a:bodyPr/>
          <a:lstStyle/>
          <a:p>
            <a:pPr algn="ctr"/>
            <a:r>
              <a:rPr lang="en-US" sz="1600"/>
              <a:t>Model Recommendation</a:t>
            </a:r>
          </a:p>
        </p:txBody>
      </p:sp>
      <p:sp>
        <p:nvSpPr>
          <p:cNvPr id="68" name="Text Placeholder 67">
            <a:extLst>
              <a:ext uri="{FF2B5EF4-FFF2-40B4-BE49-F238E27FC236}">
                <a16:creationId xmlns:a16="http://schemas.microsoft.com/office/drawing/2014/main" id="{C971C85D-D39B-43A2-902F-B5B6475195BF}"/>
              </a:ext>
            </a:extLst>
          </p:cNvPr>
          <p:cNvSpPr>
            <a:spLocks noGrp="1"/>
          </p:cNvSpPr>
          <p:nvPr>
            <p:ph type="body" sz="quarter" idx="23"/>
          </p:nvPr>
        </p:nvSpPr>
        <p:spPr>
          <a:xfrm>
            <a:off x="10152667" y="2730508"/>
            <a:ext cx="1693247" cy="577081"/>
          </a:xfrm>
        </p:spPr>
        <p:txBody>
          <a:bodyPr/>
          <a:lstStyle/>
          <a:p>
            <a:pPr algn="ctr"/>
            <a:r>
              <a:rPr lang="en-US" sz="1600"/>
              <a:t>Interpretability</a:t>
            </a:r>
          </a:p>
          <a:p>
            <a:pPr algn="ctr"/>
            <a:r>
              <a:rPr lang="en-US" sz="1600"/>
              <a:t>&amp; Explaining</a:t>
            </a:r>
          </a:p>
        </p:txBody>
      </p:sp>
      <p:sp>
        <p:nvSpPr>
          <p:cNvPr id="75" name="Text Placeholder 74">
            <a:extLst>
              <a:ext uri="{FF2B5EF4-FFF2-40B4-BE49-F238E27FC236}">
                <a16:creationId xmlns:a16="http://schemas.microsoft.com/office/drawing/2014/main" id="{88691FFA-651C-4452-BC63-5CE736AB8F70}"/>
              </a:ext>
            </a:extLst>
          </p:cNvPr>
          <p:cNvSpPr>
            <a:spLocks noGrp="1"/>
          </p:cNvSpPr>
          <p:nvPr>
            <p:ph type="body" sz="quarter" idx="31"/>
          </p:nvPr>
        </p:nvSpPr>
        <p:spPr>
          <a:xfrm>
            <a:off x="541002" y="1587716"/>
            <a:ext cx="256787" cy="258381"/>
          </a:xfrm>
        </p:spPr>
        <p:txBody>
          <a:bodyPr/>
          <a:lstStyle/>
          <a:p>
            <a:r>
              <a:rPr lang="en-US"/>
              <a:t>1.</a:t>
            </a:r>
          </a:p>
        </p:txBody>
      </p:sp>
      <p:sp>
        <p:nvSpPr>
          <p:cNvPr id="96" name="Text Placeholder 95">
            <a:extLst>
              <a:ext uri="{FF2B5EF4-FFF2-40B4-BE49-F238E27FC236}">
                <a16:creationId xmlns:a16="http://schemas.microsoft.com/office/drawing/2014/main" id="{453A339C-5CBC-400C-8552-D375F551456A}"/>
              </a:ext>
            </a:extLst>
          </p:cNvPr>
          <p:cNvSpPr>
            <a:spLocks noGrp="1"/>
          </p:cNvSpPr>
          <p:nvPr>
            <p:ph type="body" sz="quarter" idx="32"/>
          </p:nvPr>
        </p:nvSpPr>
        <p:spPr>
          <a:xfrm>
            <a:off x="2464580" y="1587716"/>
            <a:ext cx="256787" cy="258381"/>
          </a:xfrm>
        </p:spPr>
        <p:txBody>
          <a:bodyPr/>
          <a:lstStyle/>
          <a:p>
            <a:r>
              <a:rPr lang="en-US"/>
              <a:t>2.</a:t>
            </a:r>
          </a:p>
        </p:txBody>
      </p:sp>
      <p:sp>
        <p:nvSpPr>
          <p:cNvPr id="97" name="Text Placeholder 96">
            <a:extLst>
              <a:ext uri="{FF2B5EF4-FFF2-40B4-BE49-F238E27FC236}">
                <a16:creationId xmlns:a16="http://schemas.microsoft.com/office/drawing/2014/main" id="{0F0FBDC5-F897-41AD-AEE7-100EE0736E3E}"/>
              </a:ext>
            </a:extLst>
          </p:cNvPr>
          <p:cNvSpPr>
            <a:spLocks noGrp="1"/>
          </p:cNvSpPr>
          <p:nvPr>
            <p:ph type="body" sz="quarter" idx="33"/>
          </p:nvPr>
        </p:nvSpPr>
        <p:spPr>
          <a:xfrm>
            <a:off x="4388158" y="1587716"/>
            <a:ext cx="256787" cy="258381"/>
          </a:xfrm>
        </p:spPr>
        <p:txBody>
          <a:bodyPr/>
          <a:lstStyle/>
          <a:p>
            <a:r>
              <a:rPr lang="en-US"/>
              <a:t>3.</a:t>
            </a:r>
          </a:p>
        </p:txBody>
      </p:sp>
      <p:sp>
        <p:nvSpPr>
          <p:cNvPr id="98" name="Text Placeholder 97">
            <a:extLst>
              <a:ext uri="{FF2B5EF4-FFF2-40B4-BE49-F238E27FC236}">
                <a16:creationId xmlns:a16="http://schemas.microsoft.com/office/drawing/2014/main" id="{C5728783-12C9-4FBC-8F9D-4C5915DE42D8}"/>
              </a:ext>
            </a:extLst>
          </p:cNvPr>
          <p:cNvSpPr>
            <a:spLocks noGrp="1"/>
          </p:cNvSpPr>
          <p:nvPr>
            <p:ph type="body" sz="quarter" idx="34"/>
          </p:nvPr>
        </p:nvSpPr>
        <p:spPr>
          <a:xfrm>
            <a:off x="6314849" y="1587716"/>
            <a:ext cx="256787" cy="258381"/>
          </a:xfrm>
        </p:spPr>
        <p:txBody>
          <a:bodyPr/>
          <a:lstStyle/>
          <a:p>
            <a:r>
              <a:rPr lang="en-US"/>
              <a:t>4.</a:t>
            </a:r>
          </a:p>
        </p:txBody>
      </p:sp>
      <p:sp>
        <p:nvSpPr>
          <p:cNvPr id="99" name="Text Placeholder 98">
            <a:extLst>
              <a:ext uri="{FF2B5EF4-FFF2-40B4-BE49-F238E27FC236}">
                <a16:creationId xmlns:a16="http://schemas.microsoft.com/office/drawing/2014/main" id="{752DC288-450E-42EC-BA42-272D7A3F0D49}"/>
              </a:ext>
            </a:extLst>
          </p:cNvPr>
          <p:cNvSpPr>
            <a:spLocks noGrp="1"/>
          </p:cNvSpPr>
          <p:nvPr>
            <p:ph type="body" sz="quarter" idx="35"/>
          </p:nvPr>
        </p:nvSpPr>
        <p:spPr>
          <a:xfrm>
            <a:off x="8224420" y="1587716"/>
            <a:ext cx="256787" cy="258381"/>
          </a:xfrm>
        </p:spPr>
        <p:txBody>
          <a:bodyPr/>
          <a:lstStyle/>
          <a:p>
            <a:r>
              <a:rPr lang="en-US"/>
              <a:t>5.</a:t>
            </a:r>
          </a:p>
        </p:txBody>
      </p:sp>
      <p:sp>
        <p:nvSpPr>
          <p:cNvPr id="100" name="Text Placeholder 99">
            <a:extLst>
              <a:ext uri="{FF2B5EF4-FFF2-40B4-BE49-F238E27FC236}">
                <a16:creationId xmlns:a16="http://schemas.microsoft.com/office/drawing/2014/main" id="{84C7EDCA-317C-49D2-AFE0-3230C22BE821}"/>
              </a:ext>
            </a:extLst>
          </p:cNvPr>
          <p:cNvSpPr>
            <a:spLocks noGrp="1"/>
          </p:cNvSpPr>
          <p:nvPr>
            <p:ph type="body" sz="quarter" idx="36"/>
          </p:nvPr>
        </p:nvSpPr>
        <p:spPr>
          <a:xfrm>
            <a:off x="10152667" y="1587716"/>
            <a:ext cx="256787" cy="258381"/>
          </a:xfrm>
        </p:spPr>
        <p:txBody>
          <a:bodyPr/>
          <a:lstStyle/>
          <a:p>
            <a:r>
              <a:rPr lang="en-US"/>
              <a:t>6.</a:t>
            </a:r>
          </a:p>
        </p:txBody>
      </p:sp>
      <p:sp>
        <p:nvSpPr>
          <p:cNvPr id="15" name="Footer Placeholder 14">
            <a:extLst>
              <a:ext uri="{FF2B5EF4-FFF2-40B4-BE49-F238E27FC236}">
                <a16:creationId xmlns:a16="http://schemas.microsoft.com/office/drawing/2014/main" id="{494DCDD6-F0B7-4230-8F25-CFF4C2C27186}"/>
              </a:ext>
            </a:extLst>
          </p:cNvPr>
          <p:cNvSpPr>
            <a:spLocks noGrp="1"/>
          </p:cNvSpPr>
          <p:nvPr>
            <p:ph type="ftr" sz="quarter" idx="3"/>
          </p:nvPr>
        </p:nvSpPr>
        <p:spPr>
          <a:xfrm>
            <a:off x="361839" y="6449766"/>
            <a:ext cx="11586711" cy="11827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698" y="1681706"/>
            <a:ext cx="647418" cy="6474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5703" y="1681706"/>
            <a:ext cx="647418" cy="6474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4952" y="1681706"/>
            <a:ext cx="647418" cy="64741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201" y="1681706"/>
            <a:ext cx="647418" cy="647418"/>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3449" y="1681706"/>
            <a:ext cx="647418" cy="647418"/>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947" y="1681706"/>
            <a:ext cx="647418" cy="647418"/>
          </a:xfrm>
          <a:prstGeom prst="rect">
            <a:avLst/>
          </a:prstGeom>
        </p:spPr>
      </p:pic>
      <p:sp>
        <p:nvSpPr>
          <p:cNvPr id="21" name="Title 20"/>
          <p:cNvSpPr>
            <a:spLocks noGrp="1"/>
          </p:cNvSpPr>
          <p:nvPr>
            <p:ph type="title"/>
          </p:nvPr>
        </p:nvSpPr>
        <p:spPr>
          <a:xfrm>
            <a:off x="442765" y="308412"/>
            <a:ext cx="11306469" cy="403137"/>
          </a:xfrm>
        </p:spPr>
        <p:txBody>
          <a:bodyPr/>
          <a:lstStyle/>
          <a:p>
            <a:r>
              <a:rPr lang="en-US"/>
              <a:t>Automated ML</a:t>
            </a:r>
          </a:p>
        </p:txBody>
      </p:sp>
      <p:sp>
        <p:nvSpPr>
          <p:cNvPr id="22" name="TextBox 21">
            <a:extLst>
              <a:ext uri="{FF2B5EF4-FFF2-40B4-BE49-F238E27FC236}">
                <a16:creationId xmlns:a16="http://schemas.microsoft.com/office/drawing/2014/main" id="{EB0C0EE9-561B-40E4-91BA-259186694EDA}"/>
              </a:ext>
            </a:extLst>
          </p:cNvPr>
          <p:cNvSpPr txBox="1"/>
          <p:nvPr/>
        </p:nvSpPr>
        <p:spPr>
          <a:xfrm>
            <a:off x="755680" y="3374299"/>
            <a:ext cx="1285657" cy="14431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Automated ML currently supports automated data cleaning</a:t>
            </a:r>
          </a:p>
        </p:txBody>
      </p:sp>
      <p:sp>
        <p:nvSpPr>
          <p:cNvPr id="23" name="TextBox 22">
            <a:extLst>
              <a:ext uri="{FF2B5EF4-FFF2-40B4-BE49-F238E27FC236}">
                <a16:creationId xmlns:a16="http://schemas.microsoft.com/office/drawing/2014/main" id="{64DC688B-2D3D-4657-A666-99B0B5E0FCAD}"/>
              </a:ext>
            </a:extLst>
          </p:cNvPr>
          <p:cNvSpPr txBox="1"/>
          <p:nvPr/>
        </p:nvSpPr>
        <p:spPr>
          <a:xfrm>
            <a:off x="2762963" y="3372042"/>
            <a:ext cx="1455584" cy="17201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Most time-consuming part when done manually can now be done within minutes.</a:t>
            </a:r>
          </a:p>
        </p:txBody>
      </p:sp>
      <p:sp>
        <p:nvSpPr>
          <p:cNvPr id="24" name="TextBox 23">
            <a:extLst>
              <a:ext uri="{FF2B5EF4-FFF2-40B4-BE49-F238E27FC236}">
                <a16:creationId xmlns:a16="http://schemas.microsoft.com/office/drawing/2014/main" id="{D3A5FCD1-6D5A-4151-B5AE-CAF370DAD8D5}"/>
              </a:ext>
            </a:extLst>
          </p:cNvPr>
          <p:cNvSpPr txBox="1"/>
          <p:nvPr/>
        </p:nvSpPr>
        <p:spPr>
          <a:xfrm>
            <a:off x="4685296" y="3304322"/>
            <a:ext cx="1418639" cy="11661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Testing many different algorithms at once.</a:t>
            </a:r>
          </a:p>
        </p:txBody>
      </p:sp>
      <p:sp>
        <p:nvSpPr>
          <p:cNvPr id="25" name="TextBox 24">
            <a:extLst>
              <a:ext uri="{FF2B5EF4-FFF2-40B4-BE49-F238E27FC236}">
                <a16:creationId xmlns:a16="http://schemas.microsoft.com/office/drawing/2014/main" id="{143FE826-EA27-48C5-AD0A-3DA63229EA2B}"/>
              </a:ext>
            </a:extLst>
          </p:cNvPr>
          <p:cNvSpPr txBox="1"/>
          <p:nvPr/>
        </p:nvSpPr>
        <p:spPr>
          <a:xfrm>
            <a:off x="6526633" y="3347605"/>
            <a:ext cx="1418639" cy="11661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Hyperparameter tuning what to include what to leave out</a:t>
            </a:r>
          </a:p>
        </p:txBody>
      </p:sp>
      <p:sp>
        <p:nvSpPr>
          <p:cNvPr id="26" name="TextBox 25">
            <a:extLst>
              <a:ext uri="{FF2B5EF4-FFF2-40B4-BE49-F238E27FC236}">
                <a16:creationId xmlns:a16="http://schemas.microsoft.com/office/drawing/2014/main" id="{A198A7E4-0610-451E-9304-4C9676385FF9}"/>
              </a:ext>
            </a:extLst>
          </p:cNvPr>
          <p:cNvSpPr txBox="1"/>
          <p:nvPr/>
        </p:nvSpPr>
        <p:spPr>
          <a:xfrm>
            <a:off x="8423947" y="3247357"/>
            <a:ext cx="1418639" cy="17201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Having an overview of the best performing models based on accuracy &amp; speed.</a:t>
            </a:r>
          </a:p>
        </p:txBody>
      </p:sp>
      <p:sp>
        <p:nvSpPr>
          <p:cNvPr id="27" name="TextBox 26">
            <a:extLst>
              <a:ext uri="{FF2B5EF4-FFF2-40B4-BE49-F238E27FC236}">
                <a16:creationId xmlns:a16="http://schemas.microsoft.com/office/drawing/2014/main" id="{431DB991-3AE8-4054-89F3-5A3339453089}"/>
              </a:ext>
            </a:extLst>
          </p:cNvPr>
          <p:cNvSpPr txBox="1"/>
          <p:nvPr/>
        </p:nvSpPr>
        <p:spPr>
          <a:xfrm>
            <a:off x="10328816" y="3372042"/>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Being able to explain what created an outcome and what features had the most significant impact</a:t>
            </a:r>
          </a:p>
        </p:txBody>
      </p:sp>
    </p:spTree>
    <p:custDataLst>
      <p:tags r:id="rId1"/>
    </p:custDataLst>
    <p:extLst>
      <p:ext uri="{BB962C8B-B14F-4D97-AF65-F5344CB8AC3E}">
        <p14:creationId xmlns:p14="http://schemas.microsoft.com/office/powerpoint/2010/main" val="262293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6">
                                            <p:txEl>
                                              <p:pRg st="0" end="0"/>
                                            </p:txEl>
                                          </p:spTgt>
                                        </p:tgtEl>
                                        <p:attrNameLst>
                                          <p:attrName>style.visibility</p:attrName>
                                        </p:attrNameLst>
                                      </p:cBhvr>
                                      <p:to>
                                        <p:strVal val="visible"/>
                                      </p:to>
                                    </p:set>
                                    <p:animEffect transition="in" filter="fade">
                                      <p:cBhvr>
                                        <p:cTn id="24" dur="1000"/>
                                        <p:tgtEl>
                                          <p:spTgt spid="96">
                                            <p:txEl>
                                              <p:pRg st="0" end="0"/>
                                            </p:txEl>
                                          </p:spTgt>
                                        </p:tgtEl>
                                      </p:cBhvr>
                                    </p:animEffect>
                                    <p:anim calcmode="lin" valueType="num">
                                      <p:cBhvr>
                                        <p:cTn id="25"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96">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1000"/>
                                        <p:tgtEl>
                                          <p:spTgt spid="64">
                                            <p:txEl>
                                              <p:pRg st="0" end="0"/>
                                            </p:txEl>
                                          </p:spTgt>
                                        </p:tgtEl>
                                      </p:cBhvr>
                                    </p:animEffect>
                                    <p:anim calcmode="lin" valueType="num">
                                      <p:cBhvr>
                                        <p:cTn id="35"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4">
                                            <p:txEl>
                                              <p:pRg st="1" end="1"/>
                                            </p:txEl>
                                          </p:spTgt>
                                        </p:tgtEl>
                                        <p:attrNameLst>
                                          <p:attrName>style.visibility</p:attrName>
                                        </p:attrNameLst>
                                      </p:cBhvr>
                                      <p:to>
                                        <p:strVal val="visible"/>
                                      </p:to>
                                    </p:set>
                                    <p:animEffect transition="in" filter="fade">
                                      <p:cBhvr>
                                        <p:cTn id="41" dur="1000"/>
                                        <p:tgtEl>
                                          <p:spTgt spid="64">
                                            <p:txEl>
                                              <p:pRg st="1" end="1"/>
                                            </p:txEl>
                                          </p:spTgt>
                                        </p:tgtEl>
                                      </p:cBhvr>
                                    </p:animEffect>
                                    <p:anim calcmode="lin" valueType="num">
                                      <p:cBhvr>
                                        <p:cTn id="42" dur="10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5">
                                            <p:txEl>
                                              <p:pRg st="0" end="0"/>
                                            </p:txEl>
                                          </p:spTgt>
                                        </p:tgtEl>
                                        <p:attrNameLst>
                                          <p:attrName>style.visibility</p:attrName>
                                        </p:attrNameLst>
                                      </p:cBhvr>
                                      <p:to>
                                        <p:strVal val="visible"/>
                                      </p:to>
                                    </p:set>
                                    <p:animEffect transition="in" filter="fade">
                                      <p:cBhvr>
                                        <p:cTn id="48" dur="1000"/>
                                        <p:tgtEl>
                                          <p:spTgt spid="65">
                                            <p:txEl>
                                              <p:pRg st="0" end="0"/>
                                            </p:txEl>
                                          </p:spTgt>
                                        </p:tgtEl>
                                      </p:cBhvr>
                                    </p:animEffect>
                                    <p:anim calcmode="lin" valueType="num">
                                      <p:cBhvr>
                                        <p:cTn id="49"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5">
                                            <p:txEl>
                                              <p:pRg st="1" end="1"/>
                                            </p:txEl>
                                          </p:spTgt>
                                        </p:tgtEl>
                                        <p:attrNameLst>
                                          <p:attrName>style.visibility</p:attrName>
                                        </p:attrNameLst>
                                      </p:cBhvr>
                                      <p:to>
                                        <p:strVal val="visible"/>
                                      </p:to>
                                    </p:set>
                                    <p:animEffect transition="in" filter="fade">
                                      <p:cBhvr>
                                        <p:cTn id="55" dur="1000"/>
                                        <p:tgtEl>
                                          <p:spTgt spid="65">
                                            <p:txEl>
                                              <p:pRg st="1" end="1"/>
                                            </p:txEl>
                                          </p:spTgt>
                                        </p:tgtEl>
                                      </p:cBhvr>
                                    </p:animEffect>
                                    <p:anim calcmode="lin" valueType="num">
                                      <p:cBhvr>
                                        <p:cTn id="56"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7">
                                            <p:txEl>
                                              <p:pRg st="0" end="0"/>
                                            </p:txEl>
                                          </p:spTgt>
                                        </p:tgtEl>
                                        <p:attrNameLst>
                                          <p:attrName>style.visibility</p:attrName>
                                        </p:attrNameLst>
                                      </p:cBhvr>
                                      <p:to>
                                        <p:strVal val="visible"/>
                                      </p:to>
                                    </p:set>
                                    <p:animEffect transition="in" filter="fade">
                                      <p:cBhvr>
                                        <p:cTn id="60" dur="1000"/>
                                        <p:tgtEl>
                                          <p:spTgt spid="97">
                                            <p:txEl>
                                              <p:pRg st="0" end="0"/>
                                            </p:txEl>
                                          </p:spTgt>
                                        </p:tgtEl>
                                      </p:cBhvr>
                                    </p:animEffect>
                                    <p:anim calcmode="lin" valueType="num">
                                      <p:cBhvr>
                                        <p:cTn id="61"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6">
                                            <p:txEl>
                                              <p:pRg st="0" end="0"/>
                                            </p:txEl>
                                          </p:spTgt>
                                        </p:tgtEl>
                                        <p:attrNameLst>
                                          <p:attrName>style.visibility</p:attrName>
                                        </p:attrNameLst>
                                      </p:cBhvr>
                                      <p:to>
                                        <p:strVal val="visible"/>
                                      </p:to>
                                    </p:set>
                                    <p:animEffect transition="in" filter="fade">
                                      <p:cBhvr>
                                        <p:cTn id="72" dur="1000"/>
                                        <p:tgtEl>
                                          <p:spTgt spid="66">
                                            <p:txEl>
                                              <p:pRg st="0" end="0"/>
                                            </p:txEl>
                                          </p:spTgt>
                                        </p:tgtEl>
                                      </p:cBhvr>
                                    </p:animEffect>
                                    <p:anim calcmode="lin" valueType="num">
                                      <p:cBhvr>
                                        <p:cTn id="73"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66">
                                            <p:txEl>
                                              <p:pRg st="1" end="1"/>
                                            </p:txEl>
                                          </p:spTgt>
                                        </p:tgtEl>
                                        <p:attrNameLst>
                                          <p:attrName>style.visibility</p:attrName>
                                        </p:attrNameLst>
                                      </p:cBhvr>
                                      <p:to>
                                        <p:strVal val="visible"/>
                                      </p:to>
                                    </p:set>
                                    <p:animEffect transition="in" filter="fade">
                                      <p:cBhvr>
                                        <p:cTn id="79" dur="1000"/>
                                        <p:tgtEl>
                                          <p:spTgt spid="66">
                                            <p:txEl>
                                              <p:pRg st="1" end="1"/>
                                            </p:txEl>
                                          </p:spTgt>
                                        </p:tgtEl>
                                      </p:cBhvr>
                                    </p:animEffect>
                                    <p:anim calcmode="lin" valueType="num">
                                      <p:cBhvr>
                                        <p:cTn id="80"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66">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8">
                                            <p:txEl>
                                              <p:pRg st="0" end="0"/>
                                            </p:txEl>
                                          </p:spTgt>
                                        </p:tgtEl>
                                        <p:attrNameLst>
                                          <p:attrName>style.visibility</p:attrName>
                                        </p:attrNameLst>
                                      </p:cBhvr>
                                      <p:to>
                                        <p:strVal val="visible"/>
                                      </p:to>
                                    </p:set>
                                    <p:animEffect transition="in" filter="fade">
                                      <p:cBhvr>
                                        <p:cTn id="84" dur="1000"/>
                                        <p:tgtEl>
                                          <p:spTgt spid="98">
                                            <p:txEl>
                                              <p:pRg st="0" end="0"/>
                                            </p:txEl>
                                          </p:spTgt>
                                        </p:tgtEl>
                                      </p:cBhvr>
                                    </p:animEffect>
                                    <p:anim calcmode="lin" valueType="num">
                                      <p:cBhvr>
                                        <p:cTn id="85"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1000"/>
                                        <p:tgtEl>
                                          <p:spTgt spid="17"/>
                                        </p:tgtEl>
                                      </p:cBhvr>
                                    </p:animEffect>
                                    <p:anim calcmode="lin" valueType="num">
                                      <p:cBhvr>
                                        <p:cTn id="90" dur="1000" fill="hold"/>
                                        <p:tgtEl>
                                          <p:spTgt spid="17"/>
                                        </p:tgtEl>
                                        <p:attrNameLst>
                                          <p:attrName>ppt_x</p:attrName>
                                        </p:attrNameLst>
                                      </p:cBhvr>
                                      <p:tavLst>
                                        <p:tav tm="0">
                                          <p:val>
                                            <p:strVal val="#ppt_x"/>
                                          </p:val>
                                        </p:tav>
                                        <p:tav tm="100000">
                                          <p:val>
                                            <p:strVal val="#ppt_x"/>
                                          </p:val>
                                        </p:tav>
                                      </p:tavLst>
                                    </p:anim>
                                    <p:anim calcmode="lin" valueType="num">
                                      <p:cBhvr>
                                        <p:cTn id="9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99">
                                            <p:txEl>
                                              <p:pRg st="0" end="0"/>
                                            </p:txEl>
                                          </p:spTgt>
                                        </p:tgtEl>
                                        <p:attrNameLst>
                                          <p:attrName>style.visibility</p:attrName>
                                        </p:attrNameLst>
                                      </p:cBhvr>
                                      <p:to>
                                        <p:strVal val="visible"/>
                                      </p:to>
                                    </p:set>
                                    <p:animEffect transition="in" filter="fade">
                                      <p:cBhvr>
                                        <p:cTn id="96" dur="1000"/>
                                        <p:tgtEl>
                                          <p:spTgt spid="99">
                                            <p:txEl>
                                              <p:pRg st="0" end="0"/>
                                            </p:txEl>
                                          </p:spTgt>
                                        </p:tgtEl>
                                      </p:cBhvr>
                                    </p:animEffect>
                                    <p:anim calcmode="lin" valueType="num">
                                      <p:cBhvr>
                                        <p:cTn id="97"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67">
                                            <p:txEl>
                                              <p:pRg st="0" end="0"/>
                                            </p:txEl>
                                          </p:spTgt>
                                        </p:tgtEl>
                                        <p:attrNameLst>
                                          <p:attrName>style.visibility</p:attrName>
                                        </p:attrNameLst>
                                      </p:cBhvr>
                                      <p:to>
                                        <p:strVal val="visible"/>
                                      </p:to>
                                    </p:set>
                                    <p:animEffect transition="in" filter="fade">
                                      <p:cBhvr>
                                        <p:cTn id="106" dur="1000"/>
                                        <p:tgtEl>
                                          <p:spTgt spid="67">
                                            <p:txEl>
                                              <p:pRg st="0" end="0"/>
                                            </p:txEl>
                                          </p:spTgt>
                                        </p:tgtEl>
                                      </p:cBhvr>
                                    </p:animEffect>
                                    <p:anim calcmode="lin" valueType="num">
                                      <p:cBhvr>
                                        <p:cTn id="107"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08" dur="10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00">
                                            <p:txEl>
                                              <p:pRg st="0" end="0"/>
                                            </p:txEl>
                                          </p:spTgt>
                                        </p:tgtEl>
                                        <p:attrNameLst>
                                          <p:attrName>style.visibility</p:attrName>
                                        </p:attrNameLst>
                                      </p:cBhvr>
                                      <p:to>
                                        <p:strVal val="visible"/>
                                      </p:to>
                                    </p:set>
                                    <p:animEffect transition="in" filter="fade">
                                      <p:cBhvr>
                                        <p:cTn id="113" dur="1000"/>
                                        <p:tgtEl>
                                          <p:spTgt spid="100">
                                            <p:txEl>
                                              <p:pRg st="0" end="0"/>
                                            </p:txEl>
                                          </p:spTgt>
                                        </p:tgtEl>
                                      </p:cBhvr>
                                    </p:animEffect>
                                    <p:anim calcmode="lin" valueType="num">
                                      <p:cBhvr>
                                        <p:cTn id="114" dur="10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15" dur="1000" fill="hold"/>
                                        <p:tgtEl>
                                          <p:spTgt spid="100">
                                            <p:txEl>
                                              <p:pRg st="0" end="0"/>
                                            </p:txEl>
                                          </p:spTgt>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1000"/>
                                        <p:tgtEl>
                                          <p:spTgt spid="14"/>
                                        </p:tgtEl>
                                      </p:cBhvr>
                                    </p:animEffect>
                                    <p:anim calcmode="lin" valueType="num">
                                      <p:cBhvr>
                                        <p:cTn id="119" dur="1000" fill="hold"/>
                                        <p:tgtEl>
                                          <p:spTgt spid="14"/>
                                        </p:tgtEl>
                                        <p:attrNameLst>
                                          <p:attrName>ppt_x</p:attrName>
                                        </p:attrNameLst>
                                      </p:cBhvr>
                                      <p:tavLst>
                                        <p:tav tm="0">
                                          <p:val>
                                            <p:strVal val="#ppt_x"/>
                                          </p:val>
                                        </p:tav>
                                        <p:tav tm="100000">
                                          <p:val>
                                            <p:strVal val="#ppt_x"/>
                                          </p:val>
                                        </p:tav>
                                      </p:tavLst>
                                    </p:anim>
                                    <p:anim calcmode="lin" valueType="num">
                                      <p:cBhvr>
                                        <p:cTn id="120" dur="1000" fill="hold"/>
                                        <p:tgtEl>
                                          <p:spTgt spid="1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68">
                                            <p:txEl>
                                              <p:pRg st="0" end="0"/>
                                            </p:txEl>
                                          </p:spTgt>
                                        </p:tgtEl>
                                        <p:attrNameLst>
                                          <p:attrName>style.visibility</p:attrName>
                                        </p:attrNameLst>
                                      </p:cBhvr>
                                      <p:to>
                                        <p:strVal val="visible"/>
                                      </p:to>
                                    </p:set>
                                    <p:animEffect transition="in" filter="fade">
                                      <p:cBhvr>
                                        <p:cTn id="123" dur="1000"/>
                                        <p:tgtEl>
                                          <p:spTgt spid="68">
                                            <p:txEl>
                                              <p:pRg st="0" end="0"/>
                                            </p:txEl>
                                          </p:spTgt>
                                        </p:tgtEl>
                                      </p:cBhvr>
                                    </p:animEffect>
                                    <p:anim calcmode="lin" valueType="num">
                                      <p:cBhvr>
                                        <p:cTn id="124"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68">
                                            <p:txEl>
                                              <p:pRg st="1" end="1"/>
                                            </p:txEl>
                                          </p:spTgt>
                                        </p:tgtEl>
                                        <p:attrNameLst>
                                          <p:attrName>style.visibility</p:attrName>
                                        </p:attrNameLst>
                                      </p:cBhvr>
                                      <p:to>
                                        <p:strVal val="visible"/>
                                      </p:to>
                                    </p:set>
                                    <p:animEffect transition="in" filter="fade">
                                      <p:cBhvr>
                                        <p:cTn id="130" dur="1000"/>
                                        <p:tgtEl>
                                          <p:spTgt spid="68">
                                            <p:txEl>
                                              <p:pRg st="1" end="1"/>
                                            </p:txEl>
                                          </p:spTgt>
                                        </p:tgtEl>
                                      </p:cBhvr>
                                    </p:animEffect>
                                    <p:anim calcmode="lin" valueType="num">
                                      <p:cBhvr>
                                        <p:cTn id="131"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32"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3000"/>
                                  </p:stCondLst>
                                  <p:childTnLst>
                                    <p:set>
                                      <p:cBhvr>
                                        <p:cTn id="134" dur="1" fill="hold">
                                          <p:stCondLst>
                                            <p:cond delay="0"/>
                                          </p:stCondLst>
                                        </p:cTn>
                                        <p:tgtEl>
                                          <p:spTgt spid="22"/>
                                        </p:tgtEl>
                                        <p:attrNameLst>
                                          <p:attrName>style.visibility</p:attrName>
                                        </p:attrNameLst>
                                      </p:cBhvr>
                                      <p:to>
                                        <p:strVal val="visible"/>
                                      </p:to>
                                    </p:set>
                                    <p:animEffect transition="in" filter="fade">
                                      <p:cBhvr>
                                        <p:cTn id="135" dur="1000"/>
                                        <p:tgtEl>
                                          <p:spTgt spid="22"/>
                                        </p:tgtEl>
                                      </p:cBhvr>
                                    </p:animEffect>
                                    <p:anim calcmode="lin" valueType="num">
                                      <p:cBhvr>
                                        <p:cTn id="136" dur="1000" fill="hold"/>
                                        <p:tgtEl>
                                          <p:spTgt spid="22"/>
                                        </p:tgtEl>
                                        <p:attrNameLst>
                                          <p:attrName>ppt_x</p:attrName>
                                        </p:attrNameLst>
                                      </p:cBhvr>
                                      <p:tavLst>
                                        <p:tav tm="0">
                                          <p:val>
                                            <p:strVal val="#ppt_x"/>
                                          </p:val>
                                        </p:tav>
                                        <p:tav tm="100000">
                                          <p:val>
                                            <p:strVal val="#ppt_x"/>
                                          </p:val>
                                        </p:tav>
                                      </p:tavLst>
                                    </p:anim>
                                    <p:anim calcmode="lin" valueType="num">
                                      <p:cBhvr>
                                        <p:cTn id="137" dur="1000" fill="hold"/>
                                        <p:tgtEl>
                                          <p:spTgt spid="2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3000"/>
                                  </p:stCondLst>
                                  <p:childTnLst>
                                    <p:set>
                                      <p:cBhvr>
                                        <p:cTn id="139" dur="1" fill="hold">
                                          <p:stCondLst>
                                            <p:cond delay="0"/>
                                          </p:stCondLst>
                                        </p:cTn>
                                        <p:tgtEl>
                                          <p:spTgt spid="23"/>
                                        </p:tgtEl>
                                        <p:attrNameLst>
                                          <p:attrName>style.visibility</p:attrName>
                                        </p:attrNameLst>
                                      </p:cBhvr>
                                      <p:to>
                                        <p:strVal val="visible"/>
                                      </p:to>
                                    </p:set>
                                    <p:animEffect transition="in" filter="fade">
                                      <p:cBhvr>
                                        <p:cTn id="140" dur="1000"/>
                                        <p:tgtEl>
                                          <p:spTgt spid="23"/>
                                        </p:tgtEl>
                                      </p:cBhvr>
                                    </p:animEffect>
                                    <p:anim calcmode="lin" valueType="num">
                                      <p:cBhvr>
                                        <p:cTn id="141" dur="1000" fill="hold"/>
                                        <p:tgtEl>
                                          <p:spTgt spid="23"/>
                                        </p:tgtEl>
                                        <p:attrNameLst>
                                          <p:attrName>ppt_x</p:attrName>
                                        </p:attrNameLst>
                                      </p:cBhvr>
                                      <p:tavLst>
                                        <p:tav tm="0">
                                          <p:val>
                                            <p:strVal val="#ppt_x"/>
                                          </p:val>
                                        </p:tav>
                                        <p:tav tm="100000">
                                          <p:val>
                                            <p:strVal val="#ppt_x"/>
                                          </p:val>
                                        </p:tav>
                                      </p:tavLst>
                                    </p:anim>
                                    <p:anim calcmode="lin" valueType="num">
                                      <p:cBhvr>
                                        <p:cTn id="142" dur="1000" fill="hold"/>
                                        <p:tgtEl>
                                          <p:spTgt spid="2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300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1000"/>
                                        <p:tgtEl>
                                          <p:spTgt spid="24"/>
                                        </p:tgtEl>
                                      </p:cBhvr>
                                    </p:animEffect>
                                    <p:anim calcmode="lin" valueType="num">
                                      <p:cBhvr>
                                        <p:cTn id="146" dur="1000" fill="hold"/>
                                        <p:tgtEl>
                                          <p:spTgt spid="24"/>
                                        </p:tgtEl>
                                        <p:attrNameLst>
                                          <p:attrName>ppt_x</p:attrName>
                                        </p:attrNameLst>
                                      </p:cBhvr>
                                      <p:tavLst>
                                        <p:tav tm="0">
                                          <p:val>
                                            <p:strVal val="#ppt_x"/>
                                          </p:val>
                                        </p:tav>
                                        <p:tav tm="100000">
                                          <p:val>
                                            <p:strVal val="#ppt_x"/>
                                          </p:val>
                                        </p:tav>
                                      </p:tavLst>
                                    </p:anim>
                                    <p:anim calcmode="lin" valueType="num">
                                      <p:cBhvr>
                                        <p:cTn id="147" dur="1000" fill="hold"/>
                                        <p:tgtEl>
                                          <p:spTgt spid="24"/>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300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1000"/>
                                        <p:tgtEl>
                                          <p:spTgt spid="25"/>
                                        </p:tgtEl>
                                      </p:cBhvr>
                                    </p:animEffect>
                                    <p:anim calcmode="lin" valueType="num">
                                      <p:cBhvr>
                                        <p:cTn id="151" dur="1000" fill="hold"/>
                                        <p:tgtEl>
                                          <p:spTgt spid="25"/>
                                        </p:tgtEl>
                                        <p:attrNameLst>
                                          <p:attrName>ppt_x</p:attrName>
                                        </p:attrNameLst>
                                      </p:cBhvr>
                                      <p:tavLst>
                                        <p:tav tm="0">
                                          <p:val>
                                            <p:strVal val="#ppt_x"/>
                                          </p:val>
                                        </p:tav>
                                        <p:tav tm="100000">
                                          <p:val>
                                            <p:strVal val="#ppt_x"/>
                                          </p:val>
                                        </p:tav>
                                      </p:tavLst>
                                    </p:anim>
                                    <p:anim calcmode="lin" valueType="num">
                                      <p:cBhvr>
                                        <p:cTn id="152" dur="1000" fill="hold"/>
                                        <p:tgtEl>
                                          <p:spTgt spid="25"/>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3000"/>
                                  </p:stCondLst>
                                  <p:childTnLst>
                                    <p:set>
                                      <p:cBhvr>
                                        <p:cTn id="154" dur="1" fill="hold">
                                          <p:stCondLst>
                                            <p:cond delay="0"/>
                                          </p:stCondLst>
                                        </p:cTn>
                                        <p:tgtEl>
                                          <p:spTgt spid="26"/>
                                        </p:tgtEl>
                                        <p:attrNameLst>
                                          <p:attrName>style.visibility</p:attrName>
                                        </p:attrNameLst>
                                      </p:cBhvr>
                                      <p:to>
                                        <p:strVal val="visible"/>
                                      </p:to>
                                    </p:set>
                                    <p:animEffect transition="in" filter="fade">
                                      <p:cBhvr>
                                        <p:cTn id="155" dur="1000"/>
                                        <p:tgtEl>
                                          <p:spTgt spid="26"/>
                                        </p:tgtEl>
                                      </p:cBhvr>
                                    </p:animEffect>
                                    <p:anim calcmode="lin" valueType="num">
                                      <p:cBhvr>
                                        <p:cTn id="156" dur="1000" fill="hold"/>
                                        <p:tgtEl>
                                          <p:spTgt spid="26"/>
                                        </p:tgtEl>
                                        <p:attrNameLst>
                                          <p:attrName>ppt_x</p:attrName>
                                        </p:attrNameLst>
                                      </p:cBhvr>
                                      <p:tavLst>
                                        <p:tav tm="0">
                                          <p:val>
                                            <p:strVal val="#ppt_x"/>
                                          </p:val>
                                        </p:tav>
                                        <p:tav tm="100000">
                                          <p:val>
                                            <p:strVal val="#ppt_x"/>
                                          </p:val>
                                        </p:tav>
                                      </p:tavLst>
                                    </p:anim>
                                    <p:anim calcmode="lin" valueType="num">
                                      <p:cBhvr>
                                        <p:cTn id="157" dur="1000" fill="hold"/>
                                        <p:tgtEl>
                                          <p:spTgt spid="26"/>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3000"/>
                                  </p:stCondLst>
                                  <p:childTnLst>
                                    <p:set>
                                      <p:cBhvr>
                                        <p:cTn id="159" dur="1" fill="hold">
                                          <p:stCondLst>
                                            <p:cond delay="0"/>
                                          </p:stCondLst>
                                        </p:cTn>
                                        <p:tgtEl>
                                          <p:spTgt spid="27"/>
                                        </p:tgtEl>
                                        <p:attrNameLst>
                                          <p:attrName>style.visibility</p:attrName>
                                        </p:attrNameLst>
                                      </p:cBhvr>
                                      <p:to>
                                        <p:strVal val="visible"/>
                                      </p:to>
                                    </p:set>
                                    <p:animEffect transition="in" filter="fade">
                                      <p:cBhvr>
                                        <p:cTn id="160" dur="1000"/>
                                        <p:tgtEl>
                                          <p:spTgt spid="27"/>
                                        </p:tgtEl>
                                      </p:cBhvr>
                                    </p:animEffect>
                                    <p:anim calcmode="lin" valueType="num">
                                      <p:cBhvr>
                                        <p:cTn id="161" dur="1000" fill="hold"/>
                                        <p:tgtEl>
                                          <p:spTgt spid="27"/>
                                        </p:tgtEl>
                                        <p:attrNameLst>
                                          <p:attrName>ppt_x</p:attrName>
                                        </p:attrNameLst>
                                      </p:cBhvr>
                                      <p:tavLst>
                                        <p:tav tm="0">
                                          <p:val>
                                            <p:strVal val="#ppt_x"/>
                                          </p:val>
                                        </p:tav>
                                        <p:tav tm="100000">
                                          <p:val>
                                            <p:strVal val="#ppt_x"/>
                                          </p:val>
                                        </p:tav>
                                      </p:tavLst>
                                    </p:anim>
                                    <p:anim calcmode="lin" valueType="num">
                                      <p:cBhvr>
                                        <p:cTn id="16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4" grpId="0" build="p"/>
      <p:bldP spid="65" grpId="0" build="p"/>
      <p:bldP spid="66" grpId="0" build="p"/>
      <p:bldP spid="67" grpId="0" build="p"/>
      <p:bldP spid="68" grpId="0" build="p"/>
      <p:bldP spid="75" grpId="0" build="p"/>
      <p:bldP spid="96" grpId="0" build="p"/>
      <p:bldP spid="97" grpId="0" build="p"/>
      <p:bldP spid="98" grpId="0" build="p"/>
      <p:bldP spid="99" grpId="0" build="p"/>
      <p:bldP spid="100" grpId="0" build="p"/>
      <p:bldP spid="22" grpId="0"/>
      <p:bldP spid="23" grpId="0"/>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9" y="1012004"/>
            <a:ext cx="3416158" cy="4795408"/>
          </a:xfrm>
        </p:spPr>
        <p:txBody>
          <a:bodyPr vert="horz" lIns="91440" tIns="45720" rIns="91440" bIns="45720" rtlCol="0" anchor="ctr">
            <a:normAutofit/>
          </a:bodyPr>
          <a:lstStyle/>
          <a:p>
            <a:r>
              <a:rPr lang="en-US" sz="4000"/>
              <a:t>Guardrails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a:t>Automated ML in ML.NET Model Builder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692818"/>
          </a:xfrm>
        </p:spPr>
        <p:txBody>
          <a:bodyPr/>
          <a:lstStyle/>
          <a:p>
            <a:pPr>
              <a:lnSpc>
                <a:spcPct val="150000"/>
              </a:lnSpc>
            </a:pPr>
            <a:r>
              <a:rPr lang="en-US" sz="1600"/>
              <a:t>Train ML models from Visual Studio</a:t>
            </a:r>
          </a:p>
          <a:p>
            <a:pPr>
              <a:lnSpc>
                <a:spcPct val="150000"/>
              </a:lnSpc>
            </a:pPr>
            <a:r>
              <a:rPr lang="en-US" sz="1600"/>
              <a:t>Inference from your application</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7" name="Picture 6">
            <a:extLst>
              <a:ext uri="{FF2B5EF4-FFF2-40B4-BE49-F238E27FC236}">
                <a16:creationId xmlns:a16="http://schemas.microsoft.com/office/drawing/2014/main" id="{22642B2F-3E11-4C53-92B3-64B06D8FC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091" y="1534160"/>
            <a:ext cx="7674042" cy="4318000"/>
          </a:xfrm>
          <a:prstGeom prst="rect">
            <a:avLst/>
          </a:prstGeom>
        </p:spPr>
      </p:pic>
      <p:sp>
        <p:nvSpPr>
          <p:cNvPr id="8" name="TextBox 7">
            <a:extLst>
              <a:ext uri="{FF2B5EF4-FFF2-40B4-BE49-F238E27FC236}">
                <a16:creationId xmlns:a16="http://schemas.microsoft.com/office/drawing/2014/main" id="{DE90A900-C145-46A0-982A-0B8C465C7036}"/>
              </a:ext>
            </a:extLst>
          </p:cNvPr>
          <p:cNvSpPr txBox="1"/>
          <p:nvPr/>
        </p:nvSpPr>
        <p:spPr>
          <a:xfrm>
            <a:off x="548640" y="5135880"/>
            <a:ext cx="333248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ML.NET Model Builder</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243293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ML.NET AutoML</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spTree>
    <p:custDataLst>
      <p:tags r:id="rId1"/>
    </p:custDataLst>
    <p:extLst>
      <p:ext uri="{BB962C8B-B14F-4D97-AF65-F5344CB8AC3E}">
        <p14:creationId xmlns:p14="http://schemas.microsoft.com/office/powerpoint/2010/main" val="20845887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40218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Automated Machine Learning (AutoML)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7D5FC1D-4476-41B2-9CA8-2FEF5CEB5684}"/>
              </a:ext>
            </a:extLst>
          </p:cNvPr>
          <p:cNvSpPr txBox="1"/>
          <p:nvPr/>
        </p:nvSpPr>
        <p:spPr>
          <a:xfrm>
            <a:off x="319314" y="1575066"/>
            <a:ext cx="11845359" cy="4324261"/>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Automatically builds models with best performing trainer and settings.</a:t>
            </a: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Runs locally and supports three ML tasks (regression, </a:t>
            </a:r>
            <a:br>
              <a:rPr lang="en-US" sz="2800" dirty="0">
                <a:gradFill>
                  <a:gsLst>
                    <a:gs pos="2917">
                      <a:schemeClr val="tx1"/>
                    </a:gs>
                    <a:gs pos="30000">
                      <a:schemeClr val="tx1"/>
                    </a:gs>
                  </a:gsLst>
                  <a:lin ang="5400000" scaled="0"/>
                </a:gradFill>
              </a:rPr>
            </a:br>
            <a:r>
              <a:rPr lang="en-US" sz="2800" dirty="0">
                <a:gradFill>
                  <a:gsLst>
                    <a:gs pos="2917">
                      <a:schemeClr val="tx1"/>
                    </a:gs>
                    <a:gs pos="30000">
                      <a:schemeClr val="tx1"/>
                    </a:gs>
                  </a:gsLst>
                  <a:lin ang="5400000" scaled="0"/>
                </a:gradFill>
              </a:rPr>
              <a:t>binary classification and multi-classification).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Available in </a:t>
            </a:r>
            <a:r>
              <a:rPr lang="en-US" sz="2800" b="1" dirty="0">
                <a:gradFill>
                  <a:gsLst>
                    <a:gs pos="2917">
                      <a:schemeClr val="tx1"/>
                    </a:gs>
                    <a:gs pos="30000">
                      <a:schemeClr val="tx1"/>
                    </a:gs>
                  </a:gsLst>
                  <a:lin ang="5400000" scaled="0"/>
                </a:gradFill>
              </a:rPr>
              <a:t>three</a:t>
            </a:r>
            <a:r>
              <a:rPr lang="en-US" sz="2800" dirty="0">
                <a:gradFill>
                  <a:gsLst>
                    <a:gs pos="2917">
                      <a:schemeClr val="tx1"/>
                    </a:gs>
                    <a:gs pos="30000">
                      <a:schemeClr val="tx1"/>
                    </a:gs>
                  </a:gsLst>
                  <a:lin ang="5400000" scaled="0"/>
                </a:gradFill>
              </a:rPr>
              <a:t> form factors:</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ML.NET CLI (Command Line)</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ML.NET Model Builder (Graphical User Interface)</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ML.NET </a:t>
            </a:r>
            <a:r>
              <a:rPr lang="en-US" sz="2800" dirty="0" err="1">
                <a:gradFill>
                  <a:gsLst>
                    <a:gs pos="2917">
                      <a:schemeClr val="tx1"/>
                    </a:gs>
                    <a:gs pos="30000">
                      <a:schemeClr val="tx1"/>
                    </a:gs>
                  </a:gsLst>
                  <a:lin ang="5400000" scaled="0"/>
                </a:gradFill>
              </a:rPr>
              <a:t>AutoML</a:t>
            </a:r>
            <a:r>
              <a:rPr lang="en-US" sz="2800" dirty="0">
                <a:gradFill>
                  <a:gsLst>
                    <a:gs pos="2917">
                      <a:schemeClr val="tx1"/>
                    </a:gs>
                    <a:gs pos="30000">
                      <a:schemeClr val="tx1"/>
                    </a:gs>
                  </a:gsLst>
                  <a:lin ang="5400000" scaled="0"/>
                </a:gradFill>
              </a:rPr>
              <a:t> API (Application)</a:t>
            </a:r>
          </a:p>
        </p:txBody>
      </p:sp>
    </p:spTree>
    <p:extLst>
      <p:ext uri="{BB962C8B-B14F-4D97-AF65-F5344CB8AC3E}">
        <p14:creationId xmlns:p14="http://schemas.microsoft.com/office/powerpoint/2010/main" val="22609774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2ACC2-D815-45CF-8F97-BC728FA93C45}"/>
              </a:ext>
            </a:extLst>
          </p:cNvPr>
          <p:cNvPicPr>
            <a:picLocks noChangeAspect="1"/>
          </p:cNvPicPr>
          <p:nvPr/>
        </p:nvPicPr>
        <p:blipFill rotWithShape="1">
          <a:blip r:embed="rId2"/>
          <a:srcRect l="2468"/>
          <a:stretch/>
        </p:blipFill>
        <p:spPr>
          <a:xfrm>
            <a:off x="300942" y="1926916"/>
            <a:ext cx="11891058" cy="3272095"/>
          </a:xfrm>
          <a:prstGeom prst="rect">
            <a:avLst/>
          </a:prstGeom>
        </p:spPr>
      </p:pic>
      <p:sp>
        <p:nvSpPr>
          <p:cNvPr id="4" name="Rectangle 3">
            <a:extLst>
              <a:ext uri="{FF2B5EF4-FFF2-40B4-BE49-F238E27FC236}">
                <a16:creationId xmlns:a16="http://schemas.microsoft.com/office/drawing/2014/main" id="{A1F107F9-83DB-4A1C-97CD-A7C819D28D7D}"/>
              </a:ext>
            </a:extLst>
          </p:cNvPr>
          <p:cNvSpPr/>
          <p:nvPr/>
        </p:nvSpPr>
        <p:spPr>
          <a:xfrm>
            <a:off x="466609" y="587836"/>
            <a:ext cx="7451014" cy="523220"/>
          </a:xfrm>
          <a:prstGeom prst="rect">
            <a:avLst/>
          </a:prstGeom>
        </p:spPr>
        <p:txBody>
          <a:bodyPr wrap="none">
            <a:spAutoFit/>
          </a:bodyPr>
          <a:lstStyle/>
          <a:p>
            <a:r>
              <a:rPr lang="en-US" sz="2800" b="1" dirty="0"/>
              <a:t>On the command line, with the </a:t>
            </a:r>
            <a:r>
              <a:rPr lang="en-US" sz="2800" b="1" dirty="0">
                <a:solidFill>
                  <a:srgbClr val="FFFF00"/>
                </a:solidFill>
                <a:hlinkClick r:id="rId3">
                  <a:extLst>
                    <a:ext uri="{A12FA001-AC4F-418D-AE19-62706E023703}">
                      <ahyp:hlinkClr xmlns:ahyp="http://schemas.microsoft.com/office/drawing/2018/hyperlinkcolor" val="tx"/>
                    </a:ext>
                  </a:extLst>
                </a:hlinkClick>
              </a:rPr>
              <a:t>ML.NET CLI</a:t>
            </a:r>
            <a:endParaRPr lang="en-US" sz="2800" b="1" dirty="0">
              <a:solidFill>
                <a:srgbClr val="FFFF00"/>
              </a:solidFill>
            </a:endParaRPr>
          </a:p>
        </p:txBody>
      </p:sp>
      <p:sp>
        <p:nvSpPr>
          <p:cNvPr id="5" name="Rectangle 4">
            <a:extLst>
              <a:ext uri="{FF2B5EF4-FFF2-40B4-BE49-F238E27FC236}">
                <a16:creationId xmlns:a16="http://schemas.microsoft.com/office/drawing/2014/main" id="{B6A709C7-C18E-4C4D-B88B-6E856A8F3C2A}"/>
              </a:ext>
            </a:extLst>
          </p:cNvPr>
          <p:cNvSpPr/>
          <p:nvPr/>
        </p:nvSpPr>
        <p:spPr>
          <a:xfrm>
            <a:off x="300942" y="5201237"/>
            <a:ext cx="11365821" cy="646331"/>
          </a:xfrm>
          <a:prstGeom prst="rect">
            <a:avLst/>
          </a:prstGeom>
        </p:spPr>
        <p:txBody>
          <a:bodyPr wrap="square">
            <a:spAutoFit/>
          </a:bodyPr>
          <a:lstStyle/>
          <a:p>
            <a:r>
              <a:rPr lang="en-US" err="1"/>
              <a:t>mlnet</a:t>
            </a:r>
            <a:r>
              <a:rPr lang="en-US"/>
              <a:t> auto-train --task binary-classification --dataset "yelp_labelled.txt" --label-column-index 1 --has-header false --max-exploration-time 10</a:t>
            </a:r>
          </a:p>
        </p:txBody>
      </p:sp>
    </p:spTree>
    <p:extLst>
      <p:ext uri="{BB962C8B-B14F-4D97-AF65-F5344CB8AC3E}">
        <p14:creationId xmlns:p14="http://schemas.microsoft.com/office/powerpoint/2010/main" val="38063586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542488-0982-4E7B-AF55-9CF4A2D49568}"/>
              </a:ext>
            </a:extLst>
          </p:cNvPr>
          <p:cNvSpPr/>
          <p:nvPr/>
        </p:nvSpPr>
        <p:spPr>
          <a:xfrm>
            <a:off x="610063" y="610437"/>
            <a:ext cx="12015947" cy="523220"/>
          </a:xfrm>
          <a:prstGeom prst="rect">
            <a:avLst/>
          </a:prstGeom>
        </p:spPr>
        <p:txBody>
          <a:bodyPr wrap="square">
            <a:spAutoFit/>
          </a:bodyPr>
          <a:lstStyle/>
          <a:p>
            <a:r>
              <a:rPr lang="en-US" sz="2800" b="1" dirty="0"/>
              <a:t>With a graphical user interface, with the </a:t>
            </a:r>
            <a:r>
              <a:rPr lang="en-US" sz="2800" b="1" dirty="0" err="1"/>
              <a:t>the</a:t>
            </a:r>
            <a:r>
              <a:rPr lang="en-US" sz="2800" b="1" dirty="0"/>
              <a:t> ML.NET Model Builder</a:t>
            </a:r>
          </a:p>
        </p:txBody>
      </p:sp>
      <p:pic>
        <p:nvPicPr>
          <p:cNvPr id="4" name="Picture 3">
            <a:extLst>
              <a:ext uri="{FF2B5EF4-FFF2-40B4-BE49-F238E27FC236}">
                <a16:creationId xmlns:a16="http://schemas.microsoft.com/office/drawing/2014/main" id="{0737F6CC-424C-44AF-AFB6-90F6EB356513}"/>
              </a:ext>
            </a:extLst>
          </p:cNvPr>
          <p:cNvPicPr>
            <a:picLocks noChangeAspect="1"/>
          </p:cNvPicPr>
          <p:nvPr/>
        </p:nvPicPr>
        <p:blipFill>
          <a:blip r:embed="rId2"/>
          <a:stretch>
            <a:fillRect/>
          </a:stretch>
        </p:blipFill>
        <p:spPr>
          <a:xfrm>
            <a:off x="2809875" y="1532862"/>
            <a:ext cx="6572250" cy="4962525"/>
          </a:xfrm>
          <a:prstGeom prst="rect">
            <a:avLst/>
          </a:prstGeom>
        </p:spPr>
      </p:pic>
    </p:spTree>
    <p:extLst>
      <p:ext uri="{BB962C8B-B14F-4D97-AF65-F5344CB8AC3E}">
        <p14:creationId xmlns:p14="http://schemas.microsoft.com/office/powerpoint/2010/main" val="34360473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pic>
        <p:nvPicPr>
          <p:cNvPr id="7" name="Picture 6">
            <a:extLst>
              <a:ext uri="{FF2B5EF4-FFF2-40B4-BE49-F238E27FC236}">
                <a16:creationId xmlns:a16="http://schemas.microsoft.com/office/drawing/2014/main" id="{D5E96F7A-8994-45F9-BF97-395CF7E6902F}"/>
              </a:ext>
            </a:extLst>
          </p:cNvPr>
          <p:cNvPicPr>
            <a:picLocks noChangeAspect="1"/>
          </p:cNvPicPr>
          <p:nvPr/>
        </p:nvPicPr>
        <p:blipFill>
          <a:blip r:embed="rId5"/>
          <a:stretch>
            <a:fillRect/>
          </a:stretch>
        </p:blipFill>
        <p:spPr>
          <a:xfrm>
            <a:off x="242488" y="3466977"/>
            <a:ext cx="4314818" cy="582201"/>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a:ln w="3175">
                  <a:noFill/>
                </a:ln>
                <a:solidFill>
                  <a:srgbClr val="505050"/>
                </a:solidFill>
                <a:effectLst/>
                <a:uLnTx/>
                <a:uFillTx/>
                <a:latin typeface="Segoe UI Light" panose="020B0502040204020203" pitchFamily="34" charset="0"/>
                <a:ea typeface="+mn-ea"/>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8575"/>
                </a:solidFill>
                <a:effectLst/>
                <a:uLnTx/>
                <a:uFillTx/>
                <a:latin typeface="Segoe UI"/>
                <a:ea typeface="+mn-ea"/>
                <a:cs typeface="+mn-cs"/>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49305" y="2223156"/>
            <a:ext cx="1103507"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8575"/>
                </a:solidFill>
                <a:effectLst/>
                <a:uLnTx/>
                <a:uFillTx/>
                <a:latin typeface="Segoe UI"/>
                <a:ea typeface="+mn-ea"/>
                <a:cs typeface="+mn-cs"/>
              </a:rPr>
              <a:t>1,427</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26248" y="3588868"/>
            <a:ext cx="1103507"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8575"/>
                </a:solidFill>
                <a:effectLst/>
                <a:uLnTx/>
                <a:uFillTx/>
                <a:latin typeface="Segoe UI"/>
                <a:ea typeface="+mn-ea"/>
                <a:cs typeface="+mn-cs"/>
              </a:rPr>
              <a:t>1,528</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498428" y="4939877"/>
            <a:ext cx="869469"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8575"/>
                </a:solidFill>
                <a:effectLst/>
                <a:uLnTx/>
                <a:uFillTx/>
                <a:latin typeface="Segoe UI"/>
                <a:ea typeface="+mn-ea"/>
                <a:cs typeface="+mn-cs"/>
              </a:rPr>
              <a:t>106</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6"/>
          <a:stretch>
            <a:fillRect/>
          </a:stretch>
        </p:blipFill>
        <p:spPr>
          <a:xfrm>
            <a:off x="4606200" y="2477387"/>
            <a:ext cx="1651968" cy="1552556"/>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B8C8-E029-44B6-9CDF-5B1268482403}"/>
              </a:ext>
            </a:extLst>
          </p:cNvPr>
          <p:cNvSpPr>
            <a:spLocks noGrp="1"/>
          </p:cNvSpPr>
          <p:nvPr>
            <p:ph type="title"/>
          </p:nvPr>
        </p:nvSpPr>
        <p:spPr>
          <a:xfrm>
            <a:off x="852192" y="4390271"/>
            <a:ext cx="11275245" cy="3535032"/>
          </a:xfrm>
        </p:spPr>
        <p:txBody>
          <a:bodyPr/>
          <a:lstStyle/>
          <a:p>
            <a:r>
              <a:rPr lang="en-US" sz="2800" dirty="0">
                <a:solidFill>
                  <a:schemeClr val="bg2">
                    <a:lumMod val="20000"/>
                    <a:lumOff val="80000"/>
                  </a:schemeClr>
                </a:solidFill>
                <a:hlinkClick r:id="rId3">
                  <a:extLst>
                    <a:ext uri="{A12FA001-AC4F-418D-AE19-62706E023703}">
                      <ahyp:hlinkClr xmlns:ahyp="http://schemas.microsoft.com/office/drawing/2018/hyperlinkcolor" val="tx"/>
                    </a:ext>
                  </a:extLst>
                </a:hlinkClick>
              </a:rPr>
              <a:t>https://github.com/marktab/machinelearning-samples/tree/master/samples/csharp/getting-started/BinaryClassification_AutoML</a:t>
            </a:r>
            <a:endParaRPr lang="en-US" sz="2800" dirty="0">
              <a:solidFill>
                <a:schemeClr val="bg2">
                  <a:lumMod val="20000"/>
                  <a:lumOff val="80000"/>
                </a:schemeClr>
              </a:solidFill>
            </a:endParaRPr>
          </a:p>
        </p:txBody>
      </p:sp>
      <p:sp>
        <p:nvSpPr>
          <p:cNvPr id="3" name="Rectangle 2">
            <a:extLst>
              <a:ext uri="{FF2B5EF4-FFF2-40B4-BE49-F238E27FC236}">
                <a16:creationId xmlns:a16="http://schemas.microsoft.com/office/drawing/2014/main" id="{9B1119EB-55D2-4DFE-ABE2-8C4239697875}"/>
              </a:ext>
            </a:extLst>
          </p:cNvPr>
          <p:cNvSpPr/>
          <p:nvPr/>
        </p:nvSpPr>
        <p:spPr>
          <a:xfrm>
            <a:off x="757448" y="641122"/>
            <a:ext cx="8174417" cy="523220"/>
          </a:xfrm>
          <a:prstGeom prst="rect">
            <a:avLst/>
          </a:prstGeom>
        </p:spPr>
        <p:txBody>
          <a:bodyPr wrap="none">
            <a:spAutoFit/>
          </a:bodyPr>
          <a:lstStyle/>
          <a:p>
            <a:r>
              <a:rPr lang="en-US" sz="2800" b="1" dirty="0"/>
              <a:t>Via an application, with the </a:t>
            </a:r>
            <a:r>
              <a:rPr lang="en-US" sz="2800" b="1" dirty="0">
                <a:hlinkClick r:id="rId4">
                  <a:extLst>
                    <a:ext uri="{A12FA001-AC4F-418D-AE19-62706E023703}">
                      <ahyp:hlinkClr xmlns:ahyp="http://schemas.microsoft.com/office/drawing/2018/hyperlinkcolor" val="tx"/>
                    </a:ext>
                  </a:extLst>
                </a:hlinkClick>
              </a:rPr>
              <a:t>automated ML API</a:t>
            </a:r>
            <a:r>
              <a:rPr lang="en-US" sz="2800" b="1" dirty="0"/>
              <a:t> </a:t>
            </a:r>
          </a:p>
        </p:txBody>
      </p:sp>
      <p:pic>
        <p:nvPicPr>
          <p:cNvPr id="4" name="Picture 3">
            <a:extLst>
              <a:ext uri="{FF2B5EF4-FFF2-40B4-BE49-F238E27FC236}">
                <a16:creationId xmlns:a16="http://schemas.microsoft.com/office/drawing/2014/main" id="{E05B1758-CCA2-40F8-B73B-9631D9E65E5B}"/>
              </a:ext>
            </a:extLst>
          </p:cNvPr>
          <p:cNvPicPr>
            <a:picLocks noChangeAspect="1"/>
          </p:cNvPicPr>
          <p:nvPr/>
        </p:nvPicPr>
        <p:blipFill>
          <a:blip r:embed="rId5"/>
          <a:stretch>
            <a:fillRect/>
          </a:stretch>
        </p:blipFill>
        <p:spPr>
          <a:xfrm>
            <a:off x="852192" y="1706131"/>
            <a:ext cx="8759687" cy="2321456"/>
          </a:xfrm>
          <a:prstGeom prst="rect">
            <a:avLst/>
          </a:prstGeom>
        </p:spPr>
      </p:pic>
    </p:spTree>
    <p:extLst>
      <p:ext uri="{BB962C8B-B14F-4D97-AF65-F5344CB8AC3E}">
        <p14:creationId xmlns:p14="http://schemas.microsoft.com/office/powerpoint/2010/main" val="35393179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609600" y="0"/>
            <a:ext cx="10515600" cy="1325563"/>
          </a:xfrm>
        </p:spPr>
        <p:txBody>
          <a:bodyPr vert="horz" lIns="91440" tIns="45720" rIns="91440" bIns="45720" rtlCol="0" anchor="ctr">
            <a:normAutofit/>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Customer Testimonials </a:t>
            </a:r>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492641" y="1690686"/>
            <a:ext cx="3196856" cy="4086139"/>
          </a:xfrm>
        </p:spPr>
        <p:txBody>
          <a:bodyPr vert="horz" lIns="91440" tIns="45720" rIns="91440" bIns="45720" rtlCol="0">
            <a:noAutofit/>
          </a:bodyPr>
          <a:lstStyle/>
          <a:p>
            <a:pPr marL="285750"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rPr>
              <a:t>Press-coverage from public preview:</a:t>
            </a:r>
          </a:p>
          <a:p>
            <a:endParaRPr lang="en-US" sz="2400">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rId3"/>
              </a:rPr>
              <a:t>CNET</a:t>
            </a:r>
            <a:endParaRPr lang="en-US" sz="2400">
              <a:latin typeface="Segoe UI Light" panose="020B0502040204020203" pitchFamily="34" charset="0"/>
              <a:cs typeface="Segoe UI Light" panose="020B0502040204020203" pitchFamily="34" charset="0"/>
              <a:hlinkClick r:id="rId4"/>
            </a:endParaRPr>
          </a:p>
          <a:p>
            <a:pPr marL="742950" lvl="1" indent="-285750">
              <a:buFont typeface="Arial" panose="020B0604020202020204" pitchFamily="34" charset="0"/>
              <a:buChar char="•"/>
            </a:pPr>
            <a:endParaRPr lang="en-US" sz="2400">
              <a:latin typeface="Segoe UI Light" panose="020B0502040204020203" pitchFamily="34" charset="0"/>
              <a:cs typeface="Segoe UI Light" panose="020B0502040204020203" pitchFamily="34" charset="0"/>
              <a:hlinkClick r:id="rId4"/>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rId4"/>
              </a:rPr>
              <a:t>VentureBeat</a:t>
            </a:r>
            <a:endParaRPr lang="en-US" sz="2400">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endParaRPr lang="en-US" sz="2400">
              <a:latin typeface="Segoe UI Light" panose="020B0502040204020203" pitchFamily="34" charset="0"/>
              <a:cs typeface="Segoe UI Light" panose="020B0502040204020203" pitchFamily="34" charset="0"/>
              <a:hlinkClick r:id="rId5"/>
            </a:endParaRPr>
          </a:p>
          <a:p>
            <a:pPr marL="742950" lvl="1" indent="-285750">
              <a:buFont typeface="Arial" panose="020B0604020202020204" pitchFamily="34" charset="0"/>
              <a:buChar char="•"/>
            </a:pPr>
            <a:r>
              <a:rPr lang="en-US" sz="2400">
                <a:latin typeface="Segoe UI Light" panose="020B0502040204020203" pitchFamily="34" charset="0"/>
                <a:cs typeface="Segoe UI Light" panose="020B0502040204020203" pitchFamily="34" charset="0"/>
                <a:hlinkClick r:id="rId5"/>
              </a:rPr>
              <a:t>PRNewswire</a:t>
            </a:r>
            <a:endParaRPr lang="en-US" sz="2400">
              <a:latin typeface="Segoe UI Light" panose="020B0502040204020203" pitchFamily="34" charset="0"/>
              <a:cs typeface="Segoe UI Light" panose="020B0502040204020203" pitchFamily="34" charset="0"/>
            </a:endParaRPr>
          </a:p>
        </p:txBody>
      </p:sp>
      <p:graphicFrame>
        <p:nvGraphicFramePr>
          <p:cNvPr id="6" name="Diagram 5">
            <a:extLst>
              <a:ext uri="{FF2B5EF4-FFF2-40B4-BE49-F238E27FC236}">
                <a16:creationId xmlns:a16="http://schemas.microsoft.com/office/drawing/2014/main" id="{8AB18E2F-F62E-40FE-B3E3-B349DDBCB67C}"/>
              </a:ext>
            </a:extLst>
          </p:cNvPr>
          <p:cNvGraphicFramePr/>
          <p:nvPr/>
        </p:nvGraphicFramePr>
        <p:xfrm>
          <a:off x="3689497" y="1185585"/>
          <a:ext cx="8128000" cy="509634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3088015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Demo: Getting Started with </a:t>
            </a:r>
            <a:r>
              <a:rPr lang="en-US" dirty="0" err="1"/>
              <a:t>AutoML</a:t>
            </a:r>
            <a:r>
              <a:rPr lang="en-US" dirty="0"/>
              <a:t> for ML.NET</a:t>
            </a:r>
          </a:p>
        </p:txBody>
      </p:sp>
    </p:spTree>
    <p:extLst>
      <p:ext uri="{BB962C8B-B14F-4D97-AF65-F5344CB8AC3E}">
        <p14:creationId xmlns:p14="http://schemas.microsoft.com/office/powerpoint/2010/main" val="317261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.NET Advanced Features</a:t>
            </a:r>
          </a:p>
        </p:txBody>
      </p:sp>
    </p:spTree>
    <p:extLst>
      <p:ext uri="{BB962C8B-B14F-4D97-AF65-F5344CB8AC3E}">
        <p14:creationId xmlns:p14="http://schemas.microsoft.com/office/powerpoint/2010/main" val="8274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5838-26DB-42FF-BCAE-40B161368BC8}"/>
              </a:ext>
            </a:extLst>
          </p:cNvPr>
          <p:cNvSpPr>
            <a:spLocks noGrp="1"/>
          </p:cNvSpPr>
          <p:nvPr>
            <p:ph type="title"/>
          </p:nvPr>
        </p:nvSpPr>
        <p:spPr>
          <a:xfrm>
            <a:off x="1631150" y="5993430"/>
            <a:ext cx="8929700" cy="522381"/>
          </a:xfrm>
        </p:spPr>
        <p:txBody>
          <a:bodyPr>
            <a:normAutofit fontScale="90000"/>
          </a:bodyPr>
          <a:lstStyle/>
          <a:p>
            <a:r>
              <a:rPr lang="en-US" sz="4000" dirty="0"/>
              <a:t>https://dotnet.microsoft.com/apps/data/spark</a:t>
            </a:r>
          </a:p>
        </p:txBody>
      </p:sp>
      <p:pic>
        <p:nvPicPr>
          <p:cNvPr id="3" name="Picture 2">
            <a:extLst>
              <a:ext uri="{FF2B5EF4-FFF2-40B4-BE49-F238E27FC236}">
                <a16:creationId xmlns:a16="http://schemas.microsoft.com/office/drawing/2014/main" id="{5069A8F9-0347-4AF7-9318-A433E8C57185}"/>
              </a:ext>
            </a:extLst>
          </p:cNvPr>
          <p:cNvPicPr>
            <a:picLocks noChangeAspect="1"/>
          </p:cNvPicPr>
          <p:nvPr/>
        </p:nvPicPr>
        <p:blipFill>
          <a:blip r:embed="rId2"/>
          <a:stretch>
            <a:fillRect/>
          </a:stretch>
        </p:blipFill>
        <p:spPr>
          <a:xfrm>
            <a:off x="2085683" y="342189"/>
            <a:ext cx="8020634" cy="5292129"/>
          </a:xfrm>
          <a:prstGeom prst="rect">
            <a:avLst/>
          </a:prstGeom>
        </p:spPr>
      </p:pic>
    </p:spTree>
    <p:extLst>
      <p:ext uri="{BB962C8B-B14F-4D97-AF65-F5344CB8AC3E}">
        <p14:creationId xmlns:p14="http://schemas.microsoft.com/office/powerpoint/2010/main" val="779139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5838-26DB-42FF-BCAE-40B161368BC8}"/>
              </a:ext>
            </a:extLst>
          </p:cNvPr>
          <p:cNvSpPr>
            <a:spLocks noGrp="1"/>
          </p:cNvSpPr>
          <p:nvPr>
            <p:ph type="title"/>
          </p:nvPr>
        </p:nvSpPr>
        <p:spPr>
          <a:xfrm>
            <a:off x="468406" y="5966536"/>
            <a:ext cx="11255188" cy="522381"/>
          </a:xfrm>
        </p:spPr>
        <p:txBody>
          <a:bodyPr>
            <a:noAutofit/>
          </a:bodyPr>
          <a:lstStyle/>
          <a:p>
            <a:r>
              <a:rPr lang="en-US" sz="3200" dirty="0"/>
              <a:t>https://dotnet.microsoft.com/learn/dotnet/architecture-guides</a:t>
            </a:r>
          </a:p>
        </p:txBody>
      </p:sp>
      <p:pic>
        <p:nvPicPr>
          <p:cNvPr id="4" name="Picture 3">
            <a:extLst>
              <a:ext uri="{FF2B5EF4-FFF2-40B4-BE49-F238E27FC236}">
                <a16:creationId xmlns:a16="http://schemas.microsoft.com/office/drawing/2014/main" id="{5026DEE7-8868-49F4-AFB8-BF94BB6B743A}"/>
              </a:ext>
            </a:extLst>
          </p:cNvPr>
          <p:cNvPicPr>
            <a:picLocks noChangeAspect="1"/>
          </p:cNvPicPr>
          <p:nvPr/>
        </p:nvPicPr>
        <p:blipFill>
          <a:blip r:embed="rId2"/>
          <a:stretch>
            <a:fillRect/>
          </a:stretch>
        </p:blipFill>
        <p:spPr>
          <a:xfrm>
            <a:off x="947700" y="526939"/>
            <a:ext cx="10296600" cy="4943511"/>
          </a:xfrm>
          <a:prstGeom prst="rect">
            <a:avLst/>
          </a:prstGeom>
        </p:spPr>
      </p:pic>
    </p:spTree>
    <p:extLst>
      <p:ext uri="{BB962C8B-B14F-4D97-AF65-F5344CB8AC3E}">
        <p14:creationId xmlns:p14="http://schemas.microsoft.com/office/powerpoint/2010/main" val="3277010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ML.NET Action</a:t>
            </a:r>
          </a:p>
        </p:txBody>
      </p:sp>
    </p:spTree>
    <p:extLst>
      <p:ext uri="{BB962C8B-B14F-4D97-AF65-F5344CB8AC3E}">
        <p14:creationId xmlns:p14="http://schemas.microsoft.com/office/powerpoint/2010/main" val="39293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dirty="0"/>
              <a:t>Action Step:  Try ML.NET Today!</a:t>
            </a:r>
          </a:p>
        </p:txBody>
      </p:sp>
      <p:sp>
        <p:nvSpPr>
          <p:cNvPr id="11" name="Rectangle 10">
            <a:extLst>
              <a:ext uri="{FF2B5EF4-FFF2-40B4-BE49-F238E27FC236}">
                <a16:creationId xmlns:a16="http://schemas.microsoft.com/office/drawing/2014/main" id="{BDD60A7B-5227-4993-88BB-AE50835C45E3}"/>
              </a:ext>
            </a:extLst>
          </p:cNvPr>
          <p:cNvSpPr/>
          <p:nvPr/>
        </p:nvSpPr>
        <p:spPr bwMode="auto">
          <a:xfrm>
            <a:off x="380949" y="3615465"/>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6D2E4183-599A-4A84-8B82-BD8BD71098B5}"/>
              </a:ext>
            </a:extLst>
          </p:cNvPr>
          <p:cNvSpPr/>
          <p:nvPr/>
        </p:nvSpPr>
        <p:spPr bwMode="auto">
          <a:xfrm>
            <a:off x="380949" y="2741486"/>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Books" title="Icon of a stack of books">
            <a:extLst>
              <a:ext uri="{FF2B5EF4-FFF2-40B4-BE49-F238E27FC236}">
                <a16:creationId xmlns:a16="http://schemas.microsoft.com/office/drawing/2014/main" id="{0477B189-85EF-4426-97C0-3077EAEFCF23}"/>
              </a:ext>
            </a:extLst>
          </p:cNvPr>
          <p:cNvSpPr>
            <a:spLocks noChangeAspect="1" noEditPoints="1"/>
          </p:cNvSpPr>
          <p:nvPr/>
        </p:nvSpPr>
        <p:spPr bwMode="auto">
          <a:xfrm>
            <a:off x="486263" y="3764852"/>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Get started at </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hlinkClick r:id="rId2"/>
              </a:rPr>
              <a:t>http://dot.net/ml</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18" name="TextBox 16">
            <a:extLst>
              <a:ext uri="{FF2B5EF4-FFF2-40B4-BE49-F238E27FC236}">
                <a16:creationId xmlns:a16="http://schemas.microsoft.com/office/drawing/2014/main" id="{C5CB01FD-CEC2-4207-AEE0-35AF9A2AC7E8}"/>
              </a:ext>
            </a:extLst>
          </p:cNvPr>
          <p:cNvSpPr txBox="1"/>
          <p:nvPr/>
        </p:nvSpPr>
        <p:spPr>
          <a:xfrm>
            <a:off x="1066278" y="2770454"/>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Try the samples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3"/>
              </a:rPr>
              <a:t>http://aka.ms/ai-mlnetsamples</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19" name="TextBox 19">
            <a:extLst>
              <a:ext uri="{FF2B5EF4-FFF2-40B4-BE49-F238E27FC236}">
                <a16:creationId xmlns:a16="http://schemas.microsoft.com/office/drawing/2014/main" id="{C38AE931-8DD9-4E69-B495-208D61E4B22E}"/>
              </a:ext>
            </a:extLst>
          </p:cNvPr>
          <p:cNvSpPr txBox="1"/>
          <p:nvPr/>
        </p:nvSpPr>
        <p:spPr>
          <a:xfrm>
            <a:off x="1066278" y="3644433"/>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Read the docs at </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hlinkClick r:id="rId4"/>
              </a:rPr>
              <a:t>http://aka.ms/mlnetdocs</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20" name="Rectangle 19">
            <a:extLst>
              <a:ext uri="{FF2B5EF4-FFF2-40B4-BE49-F238E27FC236}">
                <a16:creationId xmlns:a16="http://schemas.microsoft.com/office/drawing/2014/main" id="{571F8ADC-6C5D-4481-8EE5-C7339D9107DF}"/>
              </a:ext>
            </a:extLst>
          </p:cNvPr>
          <p:cNvSpPr/>
          <p:nvPr/>
        </p:nvSpPr>
        <p:spPr bwMode="auto">
          <a:xfrm>
            <a:off x="380949" y="4518412"/>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2">
            <a:extLst>
              <a:ext uri="{FF2B5EF4-FFF2-40B4-BE49-F238E27FC236}">
                <a16:creationId xmlns:a16="http://schemas.microsoft.com/office/drawing/2014/main" id="{FC980F66-A99B-4032-AD55-CD23E28C7627}"/>
              </a:ext>
            </a:extLst>
          </p:cNvPr>
          <p:cNvSpPr txBox="1"/>
          <p:nvPr/>
        </p:nvSpPr>
        <p:spPr>
          <a:xfrm>
            <a:off x="1066278" y="4547380"/>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Request features or contribute at </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hlinkClick r:id="rId5"/>
              </a:rPr>
              <a:t>http://aka.ms/mlnet</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25" name="Commitments_EC4D" title="Icon of a handshake">
            <a:extLst>
              <a:ext uri="{FF2B5EF4-FFF2-40B4-BE49-F238E27FC236}">
                <a16:creationId xmlns:a16="http://schemas.microsoft.com/office/drawing/2014/main" id="{6988DE31-DBE4-461D-A468-E34D62FB23CA}"/>
              </a:ext>
            </a:extLst>
          </p:cNvPr>
          <p:cNvSpPr>
            <a:spLocks noChangeAspect="1" noEditPoints="1"/>
          </p:cNvSpPr>
          <p:nvPr/>
        </p:nvSpPr>
        <p:spPr bwMode="auto">
          <a:xfrm>
            <a:off x="528803" y="4678432"/>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969650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8D2DA-801E-4BC4-8972-34E4E2373F32}"/>
              </a:ext>
            </a:extLst>
          </p:cNvPr>
          <p:cNvSpPr txBox="1"/>
          <p:nvPr/>
        </p:nvSpPr>
        <p:spPr>
          <a:xfrm>
            <a:off x="-2362383" y="6122676"/>
            <a:ext cx="10345421"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more </a:t>
            </a: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hlinkClick r:id="rId3"/>
              </a:rPr>
              <a:t>ML.NET Customers</a:t>
            </a:r>
            <a:endPar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13" name="Picture 12">
            <a:extLst>
              <a:ext uri="{FF2B5EF4-FFF2-40B4-BE49-F238E27FC236}">
                <a16:creationId xmlns:a16="http://schemas.microsoft.com/office/drawing/2014/main" id="{E8B62008-06CC-45D0-88DF-05EE363B254A}"/>
              </a:ext>
            </a:extLst>
          </p:cNvPr>
          <p:cNvPicPr>
            <a:picLocks noChangeAspect="1"/>
          </p:cNvPicPr>
          <p:nvPr/>
        </p:nvPicPr>
        <p:blipFill>
          <a:blip r:embed="rId4"/>
          <a:stretch>
            <a:fillRect/>
          </a:stretch>
        </p:blipFill>
        <p:spPr>
          <a:xfrm>
            <a:off x="554264" y="1947252"/>
            <a:ext cx="2131067" cy="434838"/>
          </a:xfrm>
          <a:prstGeom prst="rect">
            <a:avLst/>
          </a:prstGeom>
        </p:spPr>
      </p:pic>
      <p:pic>
        <p:nvPicPr>
          <p:cNvPr id="16" name="Picture 15">
            <a:extLst>
              <a:ext uri="{FF2B5EF4-FFF2-40B4-BE49-F238E27FC236}">
                <a16:creationId xmlns:a16="http://schemas.microsoft.com/office/drawing/2014/main" id="{CC3531B8-2C5E-449C-B18E-2D007AC9369F}"/>
              </a:ext>
            </a:extLst>
          </p:cNvPr>
          <p:cNvPicPr>
            <a:picLocks noChangeAspect="1"/>
          </p:cNvPicPr>
          <p:nvPr/>
        </p:nvPicPr>
        <p:blipFill>
          <a:blip r:embed="rId5"/>
          <a:stretch>
            <a:fillRect/>
          </a:stretch>
        </p:blipFill>
        <p:spPr>
          <a:xfrm>
            <a:off x="417147" y="462466"/>
            <a:ext cx="2268184" cy="684853"/>
          </a:xfrm>
          <a:prstGeom prst="rect">
            <a:avLst/>
          </a:prstGeom>
        </p:spPr>
      </p:pic>
      <p:pic>
        <p:nvPicPr>
          <p:cNvPr id="24" name="Picture 23">
            <a:extLst>
              <a:ext uri="{FF2B5EF4-FFF2-40B4-BE49-F238E27FC236}">
                <a16:creationId xmlns:a16="http://schemas.microsoft.com/office/drawing/2014/main" id="{1C5134D2-7F51-4F10-BC92-70C2BEA554BD}"/>
              </a:ext>
            </a:extLst>
          </p:cNvPr>
          <p:cNvPicPr>
            <a:picLocks noChangeAspect="1"/>
          </p:cNvPicPr>
          <p:nvPr/>
        </p:nvPicPr>
        <p:blipFill>
          <a:blip r:embed="rId6"/>
          <a:stretch>
            <a:fillRect/>
          </a:stretch>
        </p:blipFill>
        <p:spPr>
          <a:xfrm>
            <a:off x="3699859" y="3156141"/>
            <a:ext cx="894098" cy="602461"/>
          </a:xfrm>
          <a:prstGeom prst="rect">
            <a:avLst/>
          </a:prstGeom>
        </p:spPr>
      </p:pic>
      <p:pic>
        <p:nvPicPr>
          <p:cNvPr id="23" name="Picture 4" descr="Image result for powerpoint icon">
            <a:extLst>
              <a:ext uri="{FF2B5EF4-FFF2-40B4-BE49-F238E27FC236}">
                <a16:creationId xmlns:a16="http://schemas.microsoft.com/office/drawing/2014/main" id="{F28875F2-CE56-46E1-A174-9DB7FACE30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000148" y="4602066"/>
            <a:ext cx="574104" cy="5617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Windows icon">
            <a:extLst>
              <a:ext uri="{FF2B5EF4-FFF2-40B4-BE49-F238E27FC236}">
                <a16:creationId xmlns:a16="http://schemas.microsoft.com/office/drawing/2014/main" id="{6DEF68A4-B0DC-47D0-A8A0-DF8ACDDDBBC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828738" y="551226"/>
            <a:ext cx="589492" cy="5928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0209DA42-8524-44F8-9AE5-DE7789A074E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78273" y="4543396"/>
            <a:ext cx="1795641" cy="828757"/>
          </a:xfrm>
          <a:prstGeom prst="rect">
            <a:avLst/>
          </a:prstGeom>
        </p:spPr>
      </p:pic>
      <p:pic>
        <p:nvPicPr>
          <p:cNvPr id="21" name="Picture 6" descr="Image result for bing icon">
            <a:extLst>
              <a:ext uri="{FF2B5EF4-FFF2-40B4-BE49-F238E27FC236}">
                <a16:creationId xmlns:a16="http://schemas.microsoft.com/office/drawing/2014/main" id="{57ADE2FB-5816-49BA-BDE3-17BBAB2CBE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88651" y="1790354"/>
            <a:ext cx="688314" cy="592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tnet.microsoft.com/images/customers/evolution-software/logo.png?v=gpYrecAR_lKqPTfzRhrrexj5Aa4KhW682QO4WP7-_r4">
            <a:extLst>
              <a:ext uri="{FF2B5EF4-FFF2-40B4-BE49-F238E27FC236}">
                <a16:creationId xmlns:a16="http://schemas.microsoft.com/office/drawing/2014/main" id="{44F6F56B-328C-40DE-A900-F746DE0682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147" y="3257702"/>
            <a:ext cx="1917894" cy="5753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E4B78F-0332-4E79-ABA9-228470BD43DC}"/>
              </a:ext>
            </a:extLst>
          </p:cNvPr>
          <p:cNvSpPr txBox="1"/>
          <p:nvPr/>
        </p:nvSpPr>
        <p:spPr>
          <a:xfrm>
            <a:off x="6203199" y="1144085"/>
            <a:ext cx="5825668" cy="46166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“ML.NET made it straightforward to leverage our existing .NET and C# skills and software assets to add machine learning capabilities into the application… deployed on Azure, the integration of machine learning models was easy and 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Segoe UI"/>
                <a:ea typeface="+mn-ea"/>
                <a:cs typeface="+mn-cs"/>
              </a:rPr>
              <a:t>Andy Gray, Executive Partner </a:t>
            </a:r>
            <a:r>
              <a:rPr kumimoji="0" lang="en-US" sz="2400" b="1" i="1" u="none" strike="noStrike" kern="1200" cap="none" spc="0" normalizeH="0" baseline="0" noProof="0">
                <a:ln>
                  <a:noFill/>
                </a:ln>
                <a:solidFill>
                  <a:srgbClr val="000000"/>
                </a:solidFill>
                <a:effectLst/>
                <a:uLnTx/>
                <a:uFillTx/>
                <a:latin typeface="Segoe UI"/>
                <a:ea typeface="+mn-ea"/>
                <a:cs typeface="+mn-cs"/>
              </a:rPr>
              <a:t>Evolution Software Design, Inc.</a:t>
            </a:r>
            <a:endParaRPr kumimoji="0" lang="en-US" sz="28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70867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4DBA-44C2-4568-8DBA-C4301E5741A7}"/>
              </a:ext>
            </a:extLst>
          </p:cNvPr>
          <p:cNvSpPr>
            <a:spLocks noGrp="1"/>
          </p:cNvSpPr>
          <p:nvPr>
            <p:ph type="title"/>
          </p:nvPr>
        </p:nvSpPr>
        <p:spPr>
          <a:xfrm>
            <a:off x="586740" y="5777223"/>
            <a:ext cx="11018520" cy="369332"/>
          </a:xfrm>
        </p:spPr>
        <p:txBody>
          <a:bodyPr/>
          <a:lstStyle/>
          <a:p>
            <a:r>
              <a:rPr lang="en-US" sz="2400" dirty="0"/>
              <a:t>https://dotnet.microsoft.com/apps/machinelearning-ai/ml-dotnet/customers</a:t>
            </a:r>
          </a:p>
        </p:txBody>
      </p:sp>
      <p:pic>
        <p:nvPicPr>
          <p:cNvPr id="3" name="Picture 2">
            <a:extLst>
              <a:ext uri="{FF2B5EF4-FFF2-40B4-BE49-F238E27FC236}">
                <a16:creationId xmlns:a16="http://schemas.microsoft.com/office/drawing/2014/main" id="{C8D0D605-806E-41A1-8259-F6C01ECBE995}"/>
              </a:ext>
            </a:extLst>
          </p:cNvPr>
          <p:cNvPicPr>
            <a:picLocks noChangeAspect="1"/>
          </p:cNvPicPr>
          <p:nvPr/>
        </p:nvPicPr>
        <p:blipFill>
          <a:blip r:embed="rId2"/>
          <a:stretch>
            <a:fillRect/>
          </a:stretch>
        </p:blipFill>
        <p:spPr>
          <a:xfrm>
            <a:off x="3399936" y="228275"/>
            <a:ext cx="4923793" cy="5219424"/>
          </a:xfrm>
          <a:prstGeom prst="rect">
            <a:avLst/>
          </a:prstGeom>
        </p:spPr>
      </p:pic>
    </p:spTree>
    <p:extLst>
      <p:ext uri="{BB962C8B-B14F-4D97-AF65-F5344CB8AC3E}">
        <p14:creationId xmlns:p14="http://schemas.microsoft.com/office/powerpoint/2010/main" val="11128051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ML.NET Features</a:t>
            </a:r>
          </a:p>
        </p:txBody>
      </p:sp>
    </p:spTree>
    <p:extLst>
      <p:ext uri="{BB962C8B-B14F-4D97-AF65-F5344CB8AC3E}">
        <p14:creationId xmlns:p14="http://schemas.microsoft.com/office/powerpoint/2010/main" val="4754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485" y="3320479"/>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1225033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rgbClr val="E7E6E6">
                    <a:lumMod val="90000"/>
                  </a:srgb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E7E6E6">
                    <a:lumMod val="90000"/>
                  </a:srgb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rgbClr val="E7E6E6">
                  <a:lumMod val="90000"/>
                </a:srgb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rgbClr val="E7E6E6">
                    <a:lumMod val="90000"/>
                  </a:srgb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E7E6E6">
                    <a:lumMod val="90000"/>
                  </a:srgb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rgbClr val="E7E6E6">
                  <a:lumMod val="90000"/>
                </a:srgb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E7E6E6">
                    <a:lumMod val="90000"/>
                  </a:srgb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br>
            <a:r>
              <a:rPr kumimoji="0" lang="en-US" sz="3200" b="0" i="1" u="none" strike="noStrike" kern="1200" cap="none" spc="0" normalizeH="0" baseline="0" noProof="0">
                <a:ln>
                  <a:noFill/>
                </a:ln>
                <a:solidFill>
                  <a:srgbClr val="E7E6E6">
                    <a:lumMod val="90000"/>
                  </a:srgb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rgbClr val="E7E6E6">
                  <a:lumMod val="90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rgbClr val="E7E6E6">
                    <a:lumMod val="90000"/>
                  </a:srgb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f3ee31-91be-442d-8fe6-176c50d9e151&quot;,&quot;TimeStamp&quot;:&quot;2019-05-02T11:35:06.0040505-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7fc0757-5bd9-4284-9f45-3a4a04413dd7&quot;,&quot;TimeStamp&quot;:&quot;2019-05-02T11:35:06.014019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fe145b-8f6c-423d-b954-378d746e2197&quot;,&quot;TimeStamp&quot;:&quot;2019-05-02T11:35:06.0640133-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16e297-b148-4cdb-ba97-659b93fc335d&quot;,&quot;TimeStamp&quot;:&quot;2019-05-02T11:35:05.9870188-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e8a76-9f2c-4c08-a757-03777da5025f&quot;,&quot;TimeStamp&quot;:&quot;2019-05-02T11:35:05.9890137-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6f6855-8539-4c2b-a3e0-18cbd83889b4&quot;,&quot;TimeStamp&quot;:&quot;2019-05-02T11:35:05.991017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6e8e3-ba85-4192-b191-9ed4dd90485d&quot;,&quot;TimeStamp&quot;:&quot;2019-05-02T11:35:05.9930168-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2064ad-0061-49d9-ae6e-2ad6b2e997a5&quot;,&quot;TimeStamp&quot;:&quot;2019-05-02T11:35:05.9950177-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1863</Words>
  <Application>Microsoft Office PowerPoint</Application>
  <PresentationFormat>Widescreen</PresentationFormat>
  <Paragraphs>339</Paragraphs>
  <Slides>37</Slides>
  <Notes>16</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37</vt:i4>
      </vt:variant>
    </vt:vector>
  </HeadingPairs>
  <TitlesOfParts>
    <vt:vector size="55" baseType="lpstr">
      <vt:lpstr>Arial</vt:lpstr>
      <vt:lpstr>Calibri</vt:lpstr>
      <vt:lpstr>Calibri Light</vt:lpstr>
      <vt:lpstr>Consolas</vt:lpstr>
      <vt:lpstr>Roboto Light</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1_Office Theme</vt:lpstr>
      <vt:lpstr>Dynamics 365</vt:lpstr>
      <vt:lpstr>2_Office Theme</vt:lpstr>
      <vt:lpstr>2_Dotnet_Template</vt:lpstr>
      <vt:lpstr>Introduction to Auto ML with ML.NET 1.0</vt:lpstr>
      <vt:lpstr>ML.NET Proven in Community</vt:lpstr>
      <vt:lpstr>PowerPoint Presentation</vt:lpstr>
      <vt:lpstr>PowerPoint Presentation</vt:lpstr>
      <vt:lpstr>https://dotnet.microsoft.com/apps/machinelearning-ai/ml-dotnet/customers</vt:lpstr>
      <vt:lpstr>ML.NET Features</vt:lpstr>
      <vt:lpstr>PowerPoint Presentation</vt:lpstr>
      <vt:lpstr>PowerPoint Presentation</vt:lpstr>
      <vt:lpstr>PowerPoint Presentation</vt:lpstr>
      <vt:lpstr>PowerPoint Presentation</vt:lpstr>
      <vt:lpstr>Case for Automated ML</vt:lpstr>
      <vt:lpstr>Building blocks for a Data Science Project</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ML Capabilities </vt:lpstr>
      <vt:lpstr>Automated ML Capabilities </vt:lpstr>
      <vt:lpstr>Automated ML</vt:lpstr>
      <vt:lpstr>Guardrails</vt:lpstr>
      <vt:lpstr>What’s new?</vt:lpstr>
      <vt:lpstr>Latest announcements @ MS Build (Blog post with all the announcements)</vt:lpstr>
      <vt:lpstr>ML.NET AutoML</vt:lpstr>
      <vt:lpstr>PowerPoint Presentation</vt:lpstr>
      <vt:lpstr>PowerPoint Presentation</vt:lpstr>
      <vt:lpstr>PowerPoint Presentation</vt:lpstr>
      <vt:lpstr>https://github.com/marktab/machinelearning-samples/tree/master/samples/csharp/getting-started/BinaryClassification_AutoML</vt:lpstr>
      <vt:lpstr>Automated ML Customer Testimonials </vt:lpstr>
      <vt:lpstr>Demo: Getting Started with AutoML for ML.NET</vt:lpstr>
      <vt:lpstr>.NET Advanced Features</vt:lpstr>
      <vt:lpstr>https://dotnet.microsoft.com/apps/data/spark</vt:lpstr>
      <vt:lpstr>https://dotnet.microsoft.com/learn/dotnet/architecture-guides</vt:lpstr>
      <vt:lpstr>ML.NET Action</vt:lpstr>
      <vt:lpstr>Action Step:  Try ML.NET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Mark Tabladillo</cp:lastModifiedBy>
  <cp:revision>17</cp:revision>
  <dcterms:created xsi:type="dcterms:W3CDTF">2019-04-27T06:58:37Z</dcterms:created>
  <dcterms:modified xsi:type="dcterms:W3CDTF">2019-07-03T18:54:33Z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